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5" r:id="rId6"/>
    <p:sldId id="266" r:id="rId7"/>
    <p:sldId id="267" r:id="rId8"/>
    <p:sldId id="292" r:id="rId9"/>
    <p:sldId id="271" r:id="rId10"/>
    <p:sldId id="275" r:id="rId11"/>
    <p:sldId id="274" r:id="rId12"/>
    <p:sldId id="276" r:id="rId13"/>
    <p:sldId id="270" r:id="rId14"/>
    <p:sldId id="278" r:id="rId15"/>
    <p:sldId id="279" r:id="rId16"/>
    <p:sldId id="280" r:id="rId17"/>
    <p:sldId id="282" r:id="rId18"/>
    <p:sldId id="289" r:id="rId19"/>
    <p:sldId id="288" r:id="rId20"/>
    <p:sldId id="286" r:id="rId21"/>
    <p:sldId id="283" r:id="rId22"/>
    <p:sldId id="284" r:id="rId23"/>
    <p:sldId id="281" r:id="rId24"/>
    <p:sldId id="273" r:id="rId25"/>
    <p:sldId id="293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23462"/>
    <a:srgbClr val="3574AB"/>
    <a:srgbClr val="252525"/>
    <a:srgbClr val="024078"/>
    <a:srgbClr val="677F95"/>
    <a:srgbClr val="FDB338"/>
    <a:srgbClr val="1B62A0"/>
    <a:srgbClr val="5489B8"/>
    <a:srgbClr val="CFD5DB"/>
    <a:srgbClr val="FDAD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823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46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566490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594518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901855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810117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842140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209971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079006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798696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692317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225576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66517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34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3461F-801B-4D87-9B30-C01D35BBCFAC}" type="datetimeFigureOut">
              <a:rPr lang="en-CA" smtClean="0"/>
              <a:t>2025-07-25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45DB3B-9237-4152-BEE7-2A524E6F63FC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3503917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microsoft.com/office/2007/relationships/hdphoto" Target="../media/hdphoto2.wdp"/><Relationship Id="rId4" Type="http://schemas.openxmlformats.org/officeDocument/2006/relationships/image" Target="../media/image14.png"/><Relationship Id="rId9" Type="http://schemas.microsoft.com/office/2007/relationships/hdphoto" Target="../media/hdphoto4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8A5D218-0F86-4220-BDC1-723619B00171}"/>
              </a:ext>
            </a:extLst>
          </p:cNvPr>
          <p:cNvSpPr/>
          <p:nvPr/>
        </p:nvSpPr>
        <p:spPr>
          <a:xfrm>
            <a:off x="228600" y="390525"/>
            <a:ext cx="1066800" cy="1234440"/>
          </a:xfrm>
          <a:prstGeom prst="rect">
            <a:avLst/>
          </a:prstGeom>
          <a:solidFill>
            <a:srgbClr val="FDA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6B339F-70F1-432B-9497-6C27F2854843}"/>
              </a:ext>
            </a:extLst>
          </p:cNvPr>
          <p:cNvSpPr/>
          <p:nvPr/>
        </p:nvSpPr>
        <p:spPr>
          <a:xfrm>
            <a:off x="228600" y="1884045"/>
            <a:ext cx="1066800" cy="1234440"/>
          </a:xfrm>
          <a:prstGeom prst="rect">
            <a:avLst/>
          </a:prstGeom>
          <a:solidFill>
            <a:srgbClr val="FD9F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E8408D-106B-468C-B72E-CA0A7083B8A7}"/>
              </a:ext>
            </a:extLst>
          </p:cNvPr>
          <p:cNvSpPr/>
          <p:nvPr/>
        </p:nvSpPr>
        <p:spPr>
          <a:xfrm>
            <a:off x="228600" y="3377565"/>
            <a:ext cx="1066800" cy="1234440"/>
          </a:xfrm>
          <a:prstGeom prst="rect">
            <a:avLst/>
          </a:prstGeom>
          <a:solidFill>
            <a:srgbClr val="E08B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2F10D12-F4A1-41C6-91CE-31B78116BEDD}"/>
              </a:ext>
            </a:extLst>
          </p:cNvPr>
          <p:cNvSpPr/>
          <p:nvPr/>
        </p:nvSpPr>
        <p:spPr>
          <a:xfrm>
            <a:off x="1432560" y="390525"/>
            <a:ext cx="1066800" cy="1234440"/>
          </a:xfrm>
          <a:prstGeom prst="rect">
            <a:avLst/>
          </a:prstGeom>
          <a:solidFill>
            <a:srgbClr val="FDBA4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ABDFAE-AB46-4773-A232-92DFD710832D}"/>
              </a:ext>
            </a:extLst>
          </p:cNvPr>
          <p:cNvSpPr/>
          <p:nvPr/>
        </p:nvSpPr>
        <p:spPr>
          <a:xfrm>
            <a:off x="1463040" y="1884045"/>
            <a:ext cx="1066800" cy="1234440"/>
          </a:xfrm>
          <a:prstGeom prst="rect">
            <a:avLst/>
          </a:prstGeom>
          <a:solidFill>
            <a:srgbClr val="FDC2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41D2D8-F084-4219-8837-44FDFD22BE96}"/>
              </a:ext>
            </a:extLst>
          </p:cNvPr>
          <p:cNvSpPr/>
          <p:nvPr/>
        </p:nvSpPr>
        <p:spPr>
          <a:xfrm>
            <a:off x="1463040" y="3377565"/>
            <a:ext cx="1066800" cy="1234440"/>
          </a:xfrm>
          <a:prstGeom prst="rect">
            <a:avLst/>
          </a:prstGeom>
          <a:solidFill>
            <a:srgbClr val="FECA7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791D32F-49B6-4387-8F91-77E281603D1E}"/>
              </a:ext>
            </a:extLst>
          </p:cNvPr>
          <p:cNvSpPr/>
          <p:nvPr/>
        </p:nvSpPr>
        <p:spPr>
          <a:xfrm>
            <a:off x="2697480" y="655320"/>
            <a:ext cx="3916680" cy="3743325"/>
          </a:xfrm>
          <a:prstGeom prst="ellipse">
            <a:avLst/>
          </a:prstGeom>
          <a:solidFill>
            <a:srgbClr val="FDB33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42B8AB2-65F6-4D5D-B710-7451D88FC775}"/>
              </a:ext>
            </a:extLst>
          </p:cNvPr>
          <p:cNvSpPr/>
          <p:nvPr/>
        </p:nvSpPr>
        <p:spPr>
          <a:xfrm>
            <a:off x="5105400" y="655320"/>
            <a:ext cx="3916680" cy="3743325"/>
          </a:xfrm>
          <a:prstGeom prst="ellipse">
            <a:avLst/>
          </a:prstGeom>
          <a:solidFill>
            <a:srgbClr val="02519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E08FB4-F4FC-45D5-8122-A49A98BF90D1}"/>
              </a:ext>
            </a:extLst>
          </p:cNvPr>
          <p:cNvSpPr/>
          <p:nvPr/>
        </p:nvSpPr>
        <p:spPr>
          <a:xfrm>
            <a:off x="10736580" y="390525"/>
            <a:ext cx="1066800" cy="1234440"/>
          </a:xfrm>
          <a:prstGeom prst="rect">
            <a:avLst/>
          </a:prstGeom>
          <a:solidFill>
            <a:srgbClr val="024A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AC88DA-071E-4093-B6AB-E126E4449114}"/>
              </a:ext>
            </a:extLst>
          </p:cNvPr>
          <p:cNvSpPr/>
          <p:nvPr/>
        </p:nvSpPr>
        <p:spPr>
          <a:xfrm>
            <a:off x="10736580" y="1909762"/>
            <a:ext cx="1066800" cy="1234440"/>
          </a:xfrm>
          <a:prstGeom prst="rect">
            <a:avLst/>
          </a:prstGeom>
          <a:solidFill>
            <a:srgbClr val="02407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7EB9B54-BE05-446B-A8E1-9B952CA7D5BB}"/>
              </a:ext>
            </a:extLst>
          </p:cNvPr>
          <p:cNvSpPr/>
          <p:nvPr/>
        </p:nvSpPr>
        <p:spPr>
          <a:xfrm>
            <a:off x="10736580" y="3377565"/>
            <a:ext cx="1066800" cy="1234440"/>
          </a:xfrm>
          <a:prstGeom prst="rect">
            <a:avLst/>
          </a:prstGeom>
          <a:solidFill>
            <a:srgbClr val="02346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ACC579-94FE-43A0-BC64-BB89204833B3}"/>
              </a:ext>
            </a:extLst>
          </p:cNvPr>
          <p:cNvSpPr/>
          <p:nvPr/>
        </p:nvSpPr>
        <p:spPr>
          <a:xfrm>
            <a:off x="9345930" y="390525"/>
            <a:ext cx="1066800" cy="1234440"/>
          </a:xfrm>
          <a:prstGeom prst="rect">
            <a:avLst/>
          </a:prstGeom>
          <a:solidFill>
            <a:srgbClr val="1B62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83C6F1B-99C9-4FF7-BAFC-E8AE9D8D3B29}"/>
              </a:ext>
            </a:extLst>
          </p:cNvPr>
          <p:cNvSpPr/>
          <p:nvPr/>
        </p:nvSpPr>
        <p:spPr>
          <a:xfrm>
            <a:off x="9345930" y="1909762"/>
            <a:ext cx="1066800" cy="1234440"/>
          </a:xfrm>
          <a:prstGeom prst="rect">
            <a:avLst/>
          </a:prstGeom>
          <a:solidFill>
            <a:srgbClr val="3574A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E38516-034D-4F9E-A7E6-5B05656D0F33}"/>
              </a:ext>
            </a:extLst>
          </p:cNvPr>
          <p:cNvSpPr/>
          <p:nvPr/>
        </p:nvSpPr>
        <p:spPr>
          <a:xfrm>
            <a:off x="9345930" y="3428999"/>
            <a:ext cx="1066800" cy="1234440"/>
          </a:xfrm>
          <a:prstGeom prst="rect">
            <a:avLst/>
          </a:prstGeom>
          <a:solidFill>
            <a:srgbClr val="4D85B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FE33217-386B-4C1F-B381-BD505A3A5C92}"/>
              </a:ext>
            </a:extLst>
          </p:cNvPr>
          <p:cNvSpPr/>
          <p:nvPr/>
        </p:nvSpPr>
        <p:spPr>
          <a:xfrm>
            <a:off x="5105400" y="5633884"/>
            <a:ext cx="2534265" cy="1081548"/>
          </a:xfrm>
          <a:prstGeom prst="rect">
            <a:avLst/>
          </a:prstGeom>
          <a:solidFill>
            <a:srgbClr val="4D85B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3864598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3FA6C2-9A2C-40E6-8476-3756B1265646}"/>
              </a:ext>
            </a:extLst>
          </p:cNvPr>
          <p:cNvSpPr txBox="1"/>
          <p:nvPr/>
        </p:nvSpPr>
        <p:spPr>
          <a:xfrm>
            <a:off x="2601685" y="785451"/>
            <a:ext cx="6988629" cy="4154984"/>
          </a:xfrm>
          <a:custGeom>
            <a:avLst/>
            <a:gdLst>
              <a:gd name="connsiteX0" fmla="*/ 0 w 6988629"/>
              <a:gd name="connsiteY0" fmla="*/ 0 h 4154984"/>
              <a:gd name="connsiteX1" fmla="*/ 6988629 w 6988629"/>
              <a:gd name="connsiteY1" fmla="*/ 0 h 4154984"/>
              <a:gd name="connsiteX2" fmla="*/ 6988629 w 6988629"/>
              <a:gd name="connsiteY2" fmla="*/ 4154984 h 4154984"/>
              <a:gd name="connsiteX3" fmla="*/ 0 w 6988629"/>
              <a:gd name="connsiteY3" fmla="*/ 4154984 h 4154984"/>
              <a:gd name="connsiteX4" fmla="*/ 0 w 6988629"/>
              <a:gd name="connsiteY4" fmla="*/ 0 h 4154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88629" h="4154984" extrusionOk="0">
                <a:moveTo>
                  <a:pt x="0" y="0"/>
                </a:moveTo>
                <a:cubicBezTo>
                  <a:pt x="726004" y="118645"/>
                  <a:pt x="3569076" y="116012"/>
                  <a:pt x="6988629" y="0"/>
                </a:cubicBezTo>
                <a:cubicBezTo>
                  <a:pt x="6855747" y="1449667"/>
                  <a:pt x="7073580" y="3601430"/>
                  <a:pt x="6988629" y="4154984"/>
                </a:cubicBezTo>
                <a:cubicBezTo>
                  <a:pt x="5814635" y="4289584"/>
                  <a:pt x="2213350" y="3997788"/>
                  <a:pt x="0" y="4154984"/>
                </a:cubicBezTo>
                <a:cubicBezTo>
                  <a:pt x="-20187" y="2357824"/>
                  <a:pt x="-152480" y="717194"/>
                  <a:pt x="0" y="0"/>
                </a:cubicBezTo>
                <a:close/>
              </a:path>
            </a:pathLst>
          </a:custGeom>
          <a:noFill/>
          <a:ln w="254000" cmpd="tri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CA" sz="8800" dirty="0"/>
              <a:t>Automated </a:t>
            </a:r>
          </a:p>
          <a:p>
            <a:pPr algn="ctr"/>
            <a:r>
              <a:rPr lang="en-CA" sz="8800" dirty="0"/>
              <a:t>Marine </a:t>
            </a:r>
          </a:p>
          <a:p>
            <a:pPr algn="ctr"/>
            <a:r>
              <a:rPr lang="en-CA" sz="8800" dirty="0"/>
              <a:t>Tourism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C62C233-BD5B-4BFF-843E-8B817CF1D830}"/>
              </a:ext>
            </a:extLst>
          </p:cNvPr>
          <p:cNvSpPr/>
          <p:nvPr/>
        </p:nvSpPr>
        <p:spPr>
          <a:xfrm>
            <a:off x="212270" y="5549329"/>
            <a:ext cx="11767457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sz="3400" dirty="0">
                <a:solidFill>
                  <a:srgbClr val="FDB338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Unlocking the value of Moreton Bay with self-driving eco-boats. </a:t>
            </a:r>
            <a:endParaRPr lang="en-CA" sz="3400" dirty="0">
              <a:solidFill>
                <a:srgbClr val="FDB33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405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water, boat, outdoor, umbrella&#10;&#10;Description automatically generated">
            <a:extLst>
              <a:ext uri="{FF2B5EF4-FFF2-40B4-BE49-F238E27FC236}">
                <a16:creationId xmlns:a16="http://schemas.microsoft.com/office/drawing/2014/main" id="{F6F8BE2B-882E-45E9-BC1B-C29ADFD64D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" r="494" b="-1"/>
          <a:stretch/>
        </p:blipFill>
        <p:spPr>
          <a:xfrm>
            <a:off x="213360" y="10"/>
            <a:ext cx="11978640" cy="6857990"/>
          </a:xfrm>
          <a:custGeom>
            <a:avLst/>
            <a:gdLst>
              <a:gd name="connsiteX0" fmla="*/ 0 w 11841276"/>
              <a:gd name="connsiteY0" fmla="*/ 0 h 6858000"/>
              <a:gd name="connsiteX1" fmla="*/ 11841276 w 11841276"/>
              <a:gd name="connsiteY1" fmla="*/ 0 h 6858000"/>
              <a:gd name="connsiteX2" fmla="*/ 11841276 w 11841276"/>
              <a:gd name="connsiteY2" fmla="*/ 6858000 h 6858000"/>
              <a:gd name="connsiteX3" fmla="*/ 3176154 w 118412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841276" h="6858000">
                <a:moveTo>
                  <a:pt x="0" y="0"/>
                </a:moveTo>
                <a:lnTo>
                  <a:pt x="11841276" y="0"/>
                </a:lnTo>
                <a:lnTo>
                  <a:pt x="11841276" y="6858000"/>
                </a:lnTo>
                <a:lnTo>
                  <a:pt x="3176154" y="6858000"/>
                </a:lnTo>
                <a:close/>
              </a:path>
            </a:pathLst>
          </a:cu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D1609B-102A-4C77-86A2-ACB29FB96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52050" cy="6858478"/>
          </a:xfrm>
          <a:custGeom>
            <a:avLst/>
            <a:gdLst>
              <a:gd name="connsiteX0" fmla="*/ 4352050 w 4352050"/>
              <a:gd name="connsiteY0" fmla="*/ 6858478 h 6858478"/>
              <a:gd name="connsiteX1" fmla="*/ 0 w 4352050"/>
              <a:gd name="connsiteY1" fmla="*/ 6858478 h 6858478"/>
              <a:gd name="connsiteX2" fmla="*/ 0 w 4352050"/>
              <a:gd name="connsiteY2" fmla="*/ 0 h 6858478"/>
              <a:gd name="connsiteX3" fmla="*/ 103870 w 4352050"/>
              <a:gd name="connsiteY3" fmla="*/ 0 h 6858478"/>
              <a:gd name="connsiteX4" fmla="*/ 1170098 w 4352050"/>
              <a:gd name="connsiteY4" fmla="*/ 0 h 6858478"/>
              <a:gd name="connsiteX5" fmla="*/ 1175675 w 435205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52050" h="6858478">
                <a:moveTo>
                  <a:pt x="4352050" y="6858478"/>
                </a:moveTo>
                <a:lnTo>
                  <a:pt x="0" y="6858478"/>
                </a:lnTo>
                <a:lnTo>
                  <a:pt x="0" y="0"/>
                </a:lnTo>
                <a:lnTo>
                  <a:pt x="103870" y="0"/>
                </a:lnTo>
                <a:lnTo>
                  <a:pt x="1170098" y="0"/>
                </a:lnTo>
                <a:lnTo>
                  <a:pt x="1175675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8CA0C41-9332-42E9-BF4A-5DB3363BE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24051" cy="6858478"/>
          </a:xfrm>
          <a:custGeom>
            <a:avLst/>
            <a:gdLst>
              <a:gd name="connsiteX0" fmla="*/ 3524051 w 3524051"/>
              <a:gd name="connsiteY0" fmla="*/ 6858478 h 6858478"/>
              <a:gd name="connsiteX1" fmla="*/ 0 w 3524051"/>
              <a:gd name="connsiteY1" fmla="*/ 6858478 h 6858478"/>
              <a:gd name="connsiteX2" fmla="*/ 0 w 3524051"/>
              <a:gd name="connsiteY2" fmla="*/ 0 h 6858478"/>
              <a:gd name="connsiteX3" fmla="*/ 342099 w 3524051"/>
              <a:gd name="connsiteY3" fmla="*/ 0 h 6858478"/>
              <a:gd name="connsiteX4" fmla="*/ 347676 w 3524051"/>
              <a:gd name="connsiteY4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24051" h="6858478">
                <a:moveTo>
                  <a:pt x="3524051" y="6858478"/>
                </a:moveTo>
                <a:lnTo>
                  <a:pt x="0" y="6858478"/>
                </a:lnTo>
                <a:lnTo>
                  <a:pt x="0" y="0"/>
                </a:lnTo>
                <a:lnTo>
                  <a:pt x="342099" y="0"/>
                </a:lnTo>
                <a:lnTo>
                  <a:pt x="347676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7ED0F99-DF3B-46A7-B4BE-12035F86287A}"/>
              </a:ext>
            </a:extLst>
          </p:cNvPr>
          <p:cNvSpPr/>
          <p:nvPr/>
        </p:nvSpPr>
        <p:spPr>
          <a:xfrm>
            <a:off x="387532" y="4452257"/>
            <a:ext cx="2442754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CA" sz="4400" dirty="0">
                <a:solidFill>
                  <a:srgbClr val="023462"/>
                </a:solidFill>
              </a:rPr>
              <a:t>Tell a</a:t>
            </a:r>
          </a:p>
          <a:p>
            <a:r>
              <a:rPr lang="en-CA" sz="4400" dirty="0">
                <a:solidFill>
                  <a:srgbClr val="023462"/>
                </a:solidFill>
              </a:rPr>
              <a:t>different</a:t>
            </a:r>
          </a:p>
          <a:p>
            <a:r>
              <a:rPr lang="en-CA" sz="4400" dirty="0">
                <a:solidFill>
                  <a:srgbClr val="023462"/>
                </a:solidFill>
              </a:rPr>
              <a:t>story</a:t>
            </a:r>
          </a:p>
        </p:txBody>
      </p:sp>
    </p:spTree>
    <p:extLst>
      <p:ext uri="{BB962C8B-B14F-4D97-AF65-F5344CB8AC3E}">
        <p14:creationId xmlns:p14="http://schemas.microsoft.com/office/powerpoint/2010/main" val="345941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extBox 76">
            <a:extLst>
              <a:ext uri="{FF2B5EF4-FFF2-40B4-BE49-F238E27FC236}">
                <a16:creationId xmlns:a16="http://schemas.microsoft.com/office/drawing/2014/main" id="{96392735-B84A-46AA-9D3D-4BDD7F74E84A}"/>
              </a:ext>
            </a:extLst>
          </p:cNvPr>
          <p:cNvSpPr txBox="1"/>
          <p:nvPr/>
        </p:nvSpPr>
        <p:spPr>
          <a:xfrm>
            <a:off x="5015587" y="1104419"/>
            <a:ext cx="276091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4000" dirty="0">
                <a:solidFill>
                  <a:srgbClr val="FECA73"/>
                </a:solidFill>
              </a:rPr>
              <a:t>Authenticity</a:t>
            </a:r>
          </a:p>
          <a:p>
            <a:pPr algn="ctr"/>
            <a:r>
              <a:rPr lang="en-CA" sz="2400" dirty="0">
                <a:solidFill>
                  <a:srgbClr val="FECA73"/>
                </a:solidFill>
              </a:rPr>
              <a:t>(feel special</a:t>
            </a:r>
            <a:r>
              <a:rPr lang="en-CA" sz="2800" dirty="0">
                <a:solidFill>
                  <a:srgbClr val="FECA73"/>
                </a:solidFill>
              </a:rPr>
              <a:t>) 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BDCED855-5424-4EAC-9453-45444C0F9574}"/>
              </a:ext>
            </a:extLst>
          </p:cNvPr>
          <p:cNvSpPr txBox="1"/>
          <p:nvPr/>
        </p:nvSpPr>
        <p:spPr>
          <a:xfrm>
            <a:off x="3222969" y="4555851"/>
            <a:ext cx="2710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CA" sz="4000" dirty="0">
                <a:solidFill>
                  <a:srgbClr val="FECA73"/>
                </a:solidFill>
              </a:rPr>
              <a:t>Accessibility</a:t>
            </a:r>
            <a:endParaRPr lang="en-CA" sz="2400" dirty="0">
              <a:solidFill>
                <a:srgbClr val="FECA73"/>
              </a:solidFill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A2432546-3346-4252-BAAC-030D4782529D}"/>
              </a:ext>
            </a:extLst>
          </p:cNvPr>
          <p:cNvSpPr txBox="1"/>
          <p:nvPr/>
        </p:nvSpPr>
        <p:spPr>
          <a:xfrm>
            <a:off x="6832635" y="4555851"/>
            <a:ext cx="27619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CA" sz="4000" dirty="0">
                <a:solidFill>
                  <a:srgbClr val="FECA73"/>
                </a:solidFill>
              </a:rPr>
              <a:t>Affordability</a:t>
            </a:r>
            <a:endParaRPr lang="en-CA" sz="2400" dirty="0">
              <a:solidFill>
                <a:srgbClr val="FECA73"/>
              </a:solidFill>
            </a:endParaRPr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F2D4A227-876A-47B0-B5E0-C902124C0842}"/>
              </a:ext>
            </a:extLst>
          </p:cNvPr>
          <p:cNvSpPr/>
          <p:nvPr/>
        </p:nvSpPr>
        <p:spPr>
          <a:xfrm>
            <a:off x="4578469" y="119346"/>
            <a:ext cx="3635154" cy="3635154"/>
          </a:xfrm>
          <a:prstGeom prst="ellipse">
            <a:avLst/>
          </a:pr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BCDE002E-9BA0-4C8E-AD6C-F9556874FF75}"/>
              </a:ext>
            </a:extLst>
          </p:cNvPr>
          <p:cNvSpPr txBox="1"/>
          <p:nvPr/>
        </p:nvSpPr>
        <p:spPr>
          <a:xfrm>
            <a:off x="458531" y="497785"/>
            <a:ext cx="3177298" cy="1107996"/>
          </a:xfrm>
          <a:custGeom>
            <a:avLst/>
            <a:gdLst>
              <a:gd name="connsiteX0" fmla="*/ 0 w 3177298"/>
              <a:gd name="connsiteY0" fmla="*/ 0 h 1107996"/>
              <a:gd name="connsiteX1" fmla="*/ 3177298 w 3177298"/>
              <a:gd name="connsiteY1" fmla="*/ 0 h 1107996"/>
              <a:gd name="connsiteX2" fmla="*/ 3177298 w 3177298"/>
              <a:gd name="connsiteY2" fmla="*/ 1107996 h 1107996"/>
              <a:gd name="connsiteX3" fmla="*/ 0 w 3177298"/>
              <a:gd name="connsiteY3" fmla="*/ 1107996 h 1107996"/>
              <a:gd name="connsiteX4" fmla="*/ 0 w 3177298"/>
              <a:gd name="connsiteY4" fmla="*/ 0 h 1107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77298" h="1107996" extrusionOk="0">
                <a:moveTo>
                  <a:pt x="0" y="0"/>
                </a:moveTo>
                <a:cubicBezTo>
                  <a:pt x="754882" y="118645"/>
                  <a:pt x="2377643" y="116012"/>
                  <a:pt x="3177298" y="0"/>
                </a:cubicBezTo>
                <a:cubicBezTo>
                  <a:pt x="3154494" y="253517"/>
                  <a:pt x="3241718" y="631474"/>
                  <a:pt x="3177298" y="1107996"/>
                </a:cubicBezTo>
                <a:cubicBezTo>
                  <a:pt x="2308952" y="1242596"/>
                  <a:pt x="1256082" y="950800"/>
                  <a:pt x="0" y="1107996"/>
                </a:cubicBezTo>
                <a:cubicBezTo>
                  <a:pt x="19812" y="837052"/>
                  <a:pt x="-50753" y="305699"/>
                  <a:pt x="0" y="0"/>
                </a:cubicBezTo>
                <a:close/>
              </a:path>
            </a:pathLst>
          </a:custGeom>
          <a:noFill/>
          <a:ln w="127000" cmpd="tri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CA" sz="6600" dirty="0"/>
              <a:t>Pick 2</a:t>
            </a:r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4195690B-1540-4ADF-922A-30DA6B6E174A}"/>
              </a:ext>
            </a:extLst>
          </p:cNvPr>
          <p:cNvSpPr/>
          <p:nvPr/>
        </p:nvSpPr>
        <p:spPr>
          <a:xfrm>
            <a:off x="3167547" y="3092217"/>
            <a:ext cx="3635154" cy="3635154"/>
          </a:xfrm>
          <a:prstGeom prst="ellipse">
            <a:avLst/>
          </a:pr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376DFB72-4046-49B9-9201-5F6E830CFD11}"/>
              </a:ext>
            </a:extLst>
          </p:cNvPr>
          <p:cNvSpPr/>
          <p:nvPr/>
        </p:nvSpPr>
        <p:spPr>
          <a:xfrm>
            <a:off x="5989391" y="3092217"/>
            <a:ext cx="3635154" cy="3635154"/>
          </a:xfrm>
          <a:prstGeom prst="ellipse">
            <a:avLst/>
          </a:pr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252672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extBox 76">
            <a:extLst>
              <a:ext uri="{FF2B5EF4-FFF2-40B4-BE49-F238E27FC236}">
                <a16:creationId xmlns:a16="http://schemas.microsoft.com/office/drawing/2014/main" id="{96392735-B84A-46AA-9D3D-4BDD7F74E84A}"/>
              </a:ext>
            </a:extLst>
          </p:cNvPr>
          <p:cNvSpPr txBox="1"/>
          <p:nvPr/>
        </p:nvSpPr>
        <p:spPr>
          <a:xfrm>
            <a:off x="5015587" y="1104419"/>
            <a:ext cx="276091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4000" dirty="0">
                <a:solidFill>
                  <a:srgbClr val="FECA73"/>
                </a:solidFill>
              </a:rPr>
              <a:t>Authenticity</a:t>
            </a:r>
          </a:p>
          <a:p>
            <a:pPr algn="ctr"/>
            <a:r>
              <a:rPr lang="en-CA" sz="2400" dirty="0">
                <a:solidFill>
                  <a:srgbClr val="FECA73"/>
                </a:solidFill>
              </a:rPr>
              <a:t>(feel special</a:t>
            </a:r>
            <a:r>
              <a:rPr lang="en-CA" sz="2800" dirty="0">
                <a:solidFill>
                  <a:srgbClr val="FECA73"/>
                </a:solidFill>
              </a:rPr>
              <a:t>) 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A2432546-3346-4252-BAAC-030D4782529D}"/>
              </a:ext>
            </a:extLst>
          </p:cNvPr>
          <p:cNvSpPr txBox="1"/>
          <p:nvPr/>
        </p:nvSpPr>
        <p:spPr>
          <a:xfrm>
            <a:off x="6832635" y="4555851"/>
            <a:ext cx="27619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CA" sz="4000" dirty="0">
                <a:solidFill>
                  <a:srgbClr val="FECA73"/>
                </a:solidFill>
              </a:rPr>
              <a:t>Affordability</a:t>
            </a:r>
            <a:endParaRPr lang="en-CA" sz="2400" dirty="0">
              <a:solidFill>
                <a:srgbClr val="FECA73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FB6F5A3-CC6A-4220-9A37-3975EA0B75FE}"/>
              </a:ext>
            </a:extLst>
          </p:cNvPr>
          <p:cNvSpPr/>
          <p:nvPr/>
        </p:nvSpPr>
        <p:spPr>
          <a:xfrm>
            <a:off x="6404104" y="3092625"/>
            <a:ext cx="1394809" cy="661469"/>
          </a:xfrm>
          <a:custGeom>
            <a:avLst/>
            <a:gdLst>
              <a:gd name="connsiteX0" fmla="*/ 1394809 w 1394809"/>
              <a:gd name="connsiteY0" fmla="*/ 0 h 661469"/>
              <a:gd name="connsiteX1" fmla="*/ 1394474 w 1394809"/>
              <a:gd name="connsiteY1" fmla="*/ 447 h 661469"/>
              <a:gd name="connsiteX2" fmla="*/ 177780 w 1394809"/>
              <a:gd name="connsiteY2" fmla="*/ 652492 h 661469"/>
              <a:gd name="connsiteX3" fmla="*/ 0 w 1394809"/>
              <a:gd name="connsiteY3" fmla="*/ 661469 h 661469"/>
              <a:gd name="connsiteX4" fmla="*/ 334 w 1394809"/>
              <a:gd name="connsiteY4" fmla="*/ 661022 h 661469"/>
              <a:gd name="connsiteX5" fmla="*/ 1217028 w 1394809"/>
              <a:gd name="connsiteY5" fmla="*/ 8977 h 661469"/>
              <a:gd name="connsiteX6" fmla="*/ 1394809 w 1394809"/>
              <a:gd name="connsiteY6" fmla="*/ 0 h 661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94809" h="661469">
                <a:moveTo>
                  <a:pt x="1394809" y="0"/>
                </a:moveTo>
                <a:lnTo>
                  <a:pt x="1394474" y="447"/>
                </a:lnTo>
                <a:cubicBezTo>
                  <a:pt x="1098145" y="359515"/>
                  <a:pt x="666593" y="602851"/>
                  <a:pt x="177780" y="652492"/>
                </a:cubicBezTo>
                <a:lnTo>
                  <a:pt x="0" y="661469"/>
                </a:lnTo>
                <a:lnTo>
                  <a:pt x="334" y="661022"/>
                </a:lnTo>
                <a:cubicBezTo>
                  <a:pt x="296664" y="301954"/>
                  <a:pt x="728216" y="58619"/>
                  <a:pt x="1217028" y="8977"/>
                </a:cubicBezTo>
                <a:lnTo>
                  <a:pt x="1394809" y="0"/>
                </a:lnTo>
                <a:close/>
              </a:path>
            </a:pathLst>
          </a:custGeom>
          <a:solidFill>
            <a:srgbClr val="FDAD2B"/>
          </a:solidFill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70A2ECF-5B7E-4CB0-92EB-6AB4DAEFA0B4}"/>
              </a:ext>
            </a:extLst>
          </p:cNvPr>
          <p:cNvSpPr/>
          <p:nvPr/>
        </p:nvSpPr>
        <p:spPr>
          <a:xfrm>
            <a:off x="4578469" y="119346"/>
            <a:ext cx="3635154" cy="3635154"/>
          </a:xfrm>
          <a:custGeom>
            <a:avLst/>
            <a:gdLst>
              <a:gd name="connsiteX0" fmla="*/ 1817577 w 3635154"/>
              <a:gd name="connsiteY0" fmla="*/ 0 h 3635154"/>
              <a:gd name="connsiteX1" fmla="*/ 3635154 w 3635154"/>
              <a:gd name="connsiteY1" fmla="*/ 1817577 h 3635154"/>
              <a:gd name="connsiteX2" fmla="*/ 3324740 w 3635154"/>
              <a:gd name="connsiteY2" fmla="*/ 2833802 h 3635154"/>
              <a:gd name="connsiteX3" fmla="*/ 3220443 w 3635154"/>
              <a:gd name="connsiteY3" fmla="*/ 2973278 h 3635154"/>
              <a:gd name="connsiteX4" fmla="*/ 3042662 w 3635154"/>
              <a:gd name="connsiteY4" fmla="*/ 2982255 h 3635154"/>
              <a:gd name="connsiteX5" fmla="*/ 1825968 w 3635154"/>
              <a:gd name="connsiteY5" fmla="*/ 3634300 h 3635154"/>
              <a:gd name="connsiteX6" fmla="*/ 1825634 w 3635154"/>
              <a:gd name="connsiteY6" fmla="*/ 3634747 h 3635154"/>
              <a:gd name="connsiteX7" fmla="*/ 1817577 w 3635154"/>
              <a:gd name="connsiteY7" fmla="*/ 3635154 h 3635154"/>
              <a:gd name="connsiteX8" fmla="*/ 0 w 3635154"/>
              <a:gd name="connsiteY8" fmla="*/ 1817577 h 3635154"/>
              <a:gd name="connsiteX9" fmla="*/ 1817577 w 3635154"/>
              <a:gd name="connsiteY9" fmla="*/ 0 h 3635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35154" h="3635154">
                <a:moveTo>
                  <a:pt x="1817577" y="0"/>
                </a:moveTo>
                <a:cubicBezTo>
                  <a:pt x="2821397" y="0"/>
                  <a:pt x="3635154" y="813757"/>
                  <a:pt x="3635154" y="1817577"/>
                </a:cubicBezTo>
                <a:cubicBezTo>
                  <a:pt x="3635154" y="2194010"/>
                  <a:pt x="3520720" y="2543715"/>
                  <a:pt x="3324740" y="2833802"/>
                </a:cubicBezTo>
                <a:lnTo>
                  <a:pt x="3220443" y="2973278"/>
                </a:lnTo>
                <a:lnTo>
                  <a:pt x="3042662" y="2982255"/>
                </a:lnTo>
                <a:cubicBezTo>
                  <a:pt x="2553850" y="3031897"/>
                  <a:pt x="2122298" y="3275232"/>
                  <a:pt x="1825968" y="3634300"/>
                </a:cubicBezTo>
                <a:lnTo>
                  <a:pt x="1825634" y="3634747"/>
                </a:lnTo>
                <a:lnTo>
                  <a:pt x="1817577" y="3635154"/>
                </a:lnTo>
                <a:cubicBezTo>
                  <a:pt x="813757" y="3635154"/>
                  <a:pt x="0" y="2821397"/>
                  <a:pt x="0" y="1817577"/>
                </a:cubicBezTo>
                <a:cubicBezTo>
                  <a:pt x="0" y="813757"/>
                  <a:pt x="813757" y="0"/>
                  <a:pt x="1817577" y="0"/>
                </a:cubicBezTo>
                <a:close/>
              </a:path>
            </a:pathLst>
          </a:cu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E6824B-41ED-41CF-A059-C133CCDD1AF6}"/>
              </a:ext>
            </a:extLst>
          </p:cNvPr>
          <p:cNvSpPr/>
          <p:nvPr/>
        </p:nvSpPr>
        <p:spPr>
          <a:xfrm>
            <a:off x="5989391" y="3092217"/>
            <a:ext cx="3635154" cy="3635154"/>
          </a:xfrm>
          <a:custGeom>
            <a:avLst/>
            <a:gdLst>
              <a:gd name="connsiteX0" fmla="*/ 1817577 w 3635154"/>
              <a:gd name="connsiteY0" fmla="*/ 0 h 3635154"/>
              <a:gd name="connsiteX1" fmla="*/ 3635154 w 3635154"/>
              <a:gd name="connsiteY1" fmla="*/ 1817577 h 3635154"/>
              <a:gd name="connsiteX2" fmla="*/ 1817577 w 3635154"/>
              <a:gd name="connsiteY2" fmla="*/ 3635154 h 3635154"/>
              <a:gd name="connsiteX3" fmla="*/ 0 w 3635154"/>
              <a:gd name="connsiteY3" fmla="*/ 1817577 h 3635154"/>
              <a:gd name="connsiteX4" fmla="*/ 310414 w 3635154"/>
              <a:gd name="connsiteY4" fmla="*/ 801352 h 3635154"/>
              <a:gd name="connsiteX5" fmla="*/ 414712 w 3635154"/>
              <a:gd name="connsiteY5" fmla="*/ 661876 h 3635154"/>
              <a:gd name="connsiteX6" fmla="*/ 592492 w 3635154"/>
              <a:gd name="connsiteY6" fmla="*/ 652899 h 3635154"/>
              <a:gd name="connsiteX7" fmla="*/ 1809186 w 3635154"/>
              <a:gd name="connsiteY7" fmla="*/ 854 h 3635154"/>
              <a:gd name="connsiteX8" fmla="*/ 1809521 w 3635154"/>
              <a:gd name="connsiteY8" fmla="*/ 407 h 3635154"/>
              <a:gd name="connsiteX9" fmla="*/ 1817577 w 3635154"/>
              <a:gd name="connsiteY9" fmla="*/ 0 h 3635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35154" h="3635154">
                <a:moveTo>
                  <a:pt x="1817577" y="0"/>
                </a:moveTo>
                <a:cubicBezTo>
                  <a:pt x="2821397" y="0"/>
                  <a:pt x="3635154" y="813757"/>
                  <a:pt x="3635154" y="1817577"/>
                </a:cubicBezTo>
                <a:cubicBezTo>
                  <a:pt x="3635154" y="2821397"/>
                  <a:pt x="2821397" y="3635154"/>
                  <a:pt x="1817577" y="3635154"/>
                </a:cubicBezTo>
                <a:cubicBezTo>
                  <a:pt x="813757" y="3635154"/>
                  <a:pt x="0" y="2821397"/>
                  <a:pt x="0" y="1817577"/>
                </a:cubicBezTo>
                <a:cubicBezTo>
                  <a:pt x="0" y="1441145"/>
                  <a:pt x="114435" y="1091440"/>
                  <a:pt x="310414" y="801352"/>
                </a:cubicBezTo>
                <a:lnTo>
                  <a:pt x="414712" y="661876"/>
                </a:lnTo>
                <a:lnTo>
                  <a:pt x="592492" y="652899"/>
                </a:lnTo>
                <a:cubicBezTo>
                  <a:pt x="1081305" y="603258"/>
                  <a:pt x="1512857" y="359922"/>
                  <a:pt x="1809186" y="854"/>
                </a:cubicBezTo>
                <a:lnTo>
                  <a:pt x="1809521" y="407"/>
                </a:lnTo>
                <a:lnTo>
                  <a:pt x="1817577" y="0"/>
                </a:lnTo>
                <a:close/>
              </a:path>
            </a:pathLst>
          </a:cu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F68B4B-13F4-4016-AF16-0413143476D9}"/>
              </a:ext>
            </a:extLst>
          </p:cNvPr>
          <p:cNvSpPr txBox="1"/>
          <p:nvPr/>
        </p:nvSpPr>
        <p:spPr>
          <a:xfrm>
            <a:off x="0" y="119346"/>
            <a:ext cx="36351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7200" b="1" dirty="0">
                <a:solidFill>
                  <a:srgbClr val="4D85B5"/>
                </a:solidFill>
                <a:latin typeface="+mj-lt"/>
              </a:rPr>
              <a:t>Self Hire </a:t>
            </a:r>
          </a:p>
          <a:p>
            <a:pPr algn="ctr"/>
            <a:r>
              <a:rPr lang="en-CA" sz="7200" b="1" dirty="0">
                <a:solidFill>
                  <a:srgbClr val="4D85B5"/>
                </a:solidFill>
                <a:latin typeface="+mj-lt"/>
              </a:rPr>
              <a:t>&amp; Drive</a:t>
            </a:r>
            <a:endParaRPr lang="en-CA" sz="4800" b="1" dirty="0">
              <a:solidFill>
                <a:srgbClr val="4D85B5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36114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extBox 76">
            <a:extLst>
              <a:ext uri="{FF2B5EF4-FFF2-40B4-BE49-F238E27FC236}">
                <a16:creationId xmlns:a16="http://schemas.microsoft.com/office/drawing/2014/main" id="{96392735-B84A-46AA-9D3D-4BDD7F74E84A}"/>
              </a:ext>
            </a:extLst>
          </p:cNvPr>
          <p:cNvSpPr txBox="1"/>
          <p:nvPr/>
        </p:nvSpPr>
        <p:spPr>
          <a:xfrm>
            <a:off x="5015587" y="1104419"/>
            <a:ext cx="276091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4000" dirty="0">
                <a:solidFill>
                  <a:srgbClr val="FECA73"/>
                </a:solidFill>
              </a:rPr>
              <a:t>Authenticity</a:t>
            </a:r>
          </a:p>
          <a:p>
            <a:pPr algn="ctr"/>
            <a:r>
              <a:rPr lang="en-CA" sz="2400" dirty="0">
                <a:solidFill>
                  <a:srgbClr val="FECA73"/>
                </a:solidFill>
              </a:rPr>
              <a:t>(feel special</a:t>
            </a:r>
            <a:r>
              <a:rPr lang="en-CA" sz="2800" dirty="0">
                <a:solidFill>
                  <a:srgbClr val="FECA73"/>
                </a:solidFill>
              </a:rPr>
              <a:t>) 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BDCED855-5424-4EAC-9453-45444C0F9574}"/>
              </a:ext>
            </a:extLst>
          </p:cNvPr>
          <p:cNvSpPr txBox="1"/>
          <p:nvPr/>
        </p:nvSpPr>
        <p:spPr>
          <a:xfrm>
            <a:off x="3222969" y="4555851"/>
            <a:ext cx="2710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CA" sz="4000" dirty="0">
                <a:solidFill>
                  <a:srgbClr val="FECA73"/>
                </a:solidFill>
              </a:rPr>
              <a:t>Accessibility</a:t>
            </a:r>
            <a:endParaRPr lang="en-CA" sz="2400" dirty="0">
              <a:solidFill>
                <a:srgbClr val="FECA73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F4A37DF-2A48-4BC8-B6C9-63B8411E1A73}"/>
              </a:ext>
            </a:extLst>
          </p:cNvPr>
          <p:cNvSpPr/>
          <p:nvPr/>
        </p:nvSpPr>
        <p:spPr>
          <a:xfrm>
            <a:off x="4993182" y="3092625"/>
            <a:ext cx="1394809" cy="661469"/>
          </a:xfrm>
          <a:custGeom>
            <a:avLst/>
            <a:gdLst>
              <a:gd name="connsiteX0" fmla="*/ 0 w 1394809"/>
              <a:gd name="connsiteY0" fmla="*/ 0 h 661469"/>
              <a:gd name="connsiteX1" fmla="*/ 177780 w 1394809"/>
              <a:gd name="connsiteY1" fmla="*/ 8977 h 661469"/>
              <a:gd name="connsiteX2" fmla="*/ 1394474 w 1394809"/>
              <a:gd name="connsiteY2" fmla="*/ 661022 h 661469"/>
              <a:gd name="connsiteX3" fmla="*/ 1394809 w 1394809"/>
              <a:gd name="connsiteY3" fmla="*/ 661469 h 661469"/>
              <a:gd name="connsiteX4" fmla="*/ 1217028 w 1394809"/>
              <a:gd name="connsiteY4" fmla="*/ 652492 h 661469"/>
              <a:gd name="connsiteX5" fmla="*/ 334 w 1394809"/>
              <a:gd name="connsiteY5" fmla="*/ 447 h 661469"/>
              <a:gd name="connsiteX6" fmla="*/ 0 w 1394809"/>
              <a:gd name="connsiteY6" fmla="*/ 0 h 661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94809" h="661469">
                <a:moveTo>
                  <a:pt x="0" y="0"/>
                </a:moveTo>
                <a:lnTo>
                  <a:pt x="177780" y="8977"/>
                </a:lnTo>
                <a:cubicBezTo>
                  <a:pt x="666593" y="58619"/>
                  <a:pt x="1098145" y="301954"/>
                  <a:pt x="1394474" y="661022"/>
                </a:cubicBezTo>
                <a:lnTo>
                  <a:pt x="1394809" y="661469"/>
                </a:lnTo>
                <a:lnTo>
                  <a:pt x="1217028" y="652492"/>
                </a:lnTo>
                <a:cubicBezTo>
                  <a:pt x="728216" y="602851"/>
                  <a:pt x="296664" y="359515"/>
                  <a:pt x="334" y="447"/>
                </a:cubicBezTo>
                <a:lnTo>
                  <a:pt x="0" y="0"/>
                </a:lnTo>
                <a:close/>
              </a:path>
            </a:pathLst>
          </a:custGeom>
          <a:solidFill>
            <a:srgbClr val="FDAD2B"/>
          </a:solidFill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0586A69-4E63-4C7F-AF55-A6CB2744802C}"/>
              </a:ext>
            </a:extLst>
          </p:cNvPr>
          <p:cNvSpPr/>
          <p:nvPr/>
        </p:nvSpPr>
        <p:spPr>
          <a:xfrm>
            <a:off x="4578469" y="119346"/>
            <a:ext cx="3635154" cy="3635154"/>
          </a:xfrm>
          <a:custGeom>
            <a:avLst/>
            <a:gdLst>
              <a:gd name="connsiteX0" fmla="*/ 1817577 w 3635154"/>
              <a:gd name="connsiteY0" fmla="*/ 0 h 3635154"/>
              <a:gd name="connsiteX1" fmla="*/ 3635154 w 3635154"/>
              <a:gd name="connsiteY1" fmla="*/ 1817577 h 3635154"/>
              <a:gd name="connsiteX2" fmla="*/ 1817577 w 3635154"/>
              <a:gd name="connsiteY2" fmla="*/ 3635154 h 3635154"/>
              <a:gd name="connsiteX3" fmla="*/ 1809521 w 3635154"/>
              <a:gd name="connsiteY3" fmla="*/ 3634747 h 3635154"/>
              <a:gd name="connsiteX4" fmla="*/ 1809186 w 3635154"/>
              <a:gd name="connsiteY4" fmla="*/ 3634300 h 3635154"/>
              <a:gd name="connsiteX5" fmla="*/ 592492 w 3635154"/>
              <a:gd name="connsiteY5" fmla="*/ 2982255 h 3635154"/>
              <a:gd name="connsiteX6" fmla="*/ 414712 w 3635154"/>
              <a:gd name="connsiteY6" fmla="*/ 2973278 h 3635154"/>
              <a:gd name="connsiteX7" fmla="*/ 310414 w 3635154"/>
              <a:gd name="connsiteY7" fmla="*/ 2833802 h 3635154"/>
              <a:gd name="connsiteX8" fmla="*/ 0 w 3635154"/>
              <a:gd name="connsiteY8" fmla="*/ 1817577 h 3635154"/>
              <a:gd name="connsiteX9" fmla="*/ 1817577 w 3635154"/>
              <a:gd name="connsiteY9" fmla="*/ 0 h 3635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35154" h="3635154">
                <a:moveTo>
                  <a:pt x="1817577" y="0"/>
                </a:moveTo>
                <a:cubicBezTo>
                  <a:pt x="2821397" y="0"/>
                  <a:pt x="3635154" y="813757"/>
                  <a:pt x="3635154" y="1817577"/>
                </a:cubicBezTo>
                <a:cubicBezTo>
                  <a:pt x="3635154" y="2821397"/>
                  <a:pt x="2821397" y="3635154"/>
                  <a:pt x="1817577" y="3635154"/>
                </a:cubicBezTo>
                <a:lnTo>
                  <a:pt x="1809521" y="3634747"/>
                </a:lnTo>
                <a:lnTo>
                  <a:pt x="1809186" y="3634300"/>
                </a:lnTo>
                <a:cubicBezTo>
                  <a:pt x="1512857" y="3275232"/>
                  <a:pt x="1081305" y="3031897"/>
                  <a:pt x="592492" y="2982255"/>
                </a:cubicBezTo>
                <a:lnTo>
                  <a:pt x="414712" y="2973278"/>
                </a:lnTo>
                <a:lnTo>
                  <a:pt x="310414" y="2833802"/>
                </a:lnTo>
                <a:cubicBezTo>
                  <a:pt x="114435" y="2543714"/>
                  <a:pt x="0" y="2194009"/>
                  <a:pt x="0" y="1817577"/>
                </a:cubicBezTo>
                <a:cubicBezTo>
                  <a:pt x="0" y="813757"/>
                  <a:pt x="813757" y="0"/>
                  <a:pt x="1817577" y="0"/>
                </a:cubicBezTo>
                <a:close/>
              </a:path>
            </a:pathLst>
          </a:cu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2E100D4-632A-495F-BD13-58B75061C392}"/>
              </a:ext>
            </a:extLst>
          </p:cNvPr>
          <p:cNvSpPr/>
          <p:nvPr/>
        </p:nvSpPr>
        <p:spPr>
          <a:xfrm>
            <a:off x="3167547" y="3092217"/>
            <a:ext cx="3635154" cy="3635154"/>
          </a:xfrm>
          <a:custGeom>
            <a:avLst/>
            <a:gdLst>
              <a:gd name="connsiteX0" fmla="*/ 1817577 w 3635154"/>
              <a:gd name="connsiteY0" fmla="*/ 0 h 3635154"/>
              <a:gd name="connsiteX1" fmla="*/ 1825634 w 3635154"/>
              <a:gd name="connsiteY1" fmla="*/ 407 h 3635154"/>
              <a:gd name="connsiteX2" fmla="*/ 1825968 w 3635154"/>
              <a:gd name="connsiteY2" fmla="*/ 854 h 3635154"/>
              <a:gd name="connsiteX3" fmla="*/ 3042662 w 3635154"/>
              <a:gd name="connsiteY3" fmla="*/ 652899 h 3635154"/>
              <a:gd name="connsiteX4" fmla="*/ 3220443 w 3635154"/>
              <a:gd name="connsiteY4" fmla="*/ 661876 h 3635154"/>
              <a:gd name="connsiteX5" fmla="*/ 3324740 w 3635154"/>
              <a:gd name="connsiteY5" fmla="*/ 801352 h 3635154"/>
              <a:gd name="connsiteX6" fmla="*/ 3635154 w 3635154"/>
              <a:gd name="connsiteY6" fmla="*/ 1817577 h 3635154"/>
              <a:gd name="connsiteX7" fmla="*/ 1817577 w 3635154"/>
              <a:gd name="connsiteY7" fmla="*/ 3635154 h 3635154"/>
              <a:gd name="connsiteX8" fmla="*/ 0 w 3635154"/>
              <a:gd name="connsiteY8" fmla="*/ 1817577 h 3635154"/>
              <a:gd name="connsiteX9" fmla="*/ 1817577 w 3635154"/>
              <a:gd name="connsiteY9" fmla="*/ 0 h 3635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35154" h="3635154">
                <a:moveTo>
                  <a:pt x="1817577" y="0"/>
                </a:moveTo>
                <a:lnTo>
                  <a:pt x="1825634" y="407"/>
                </a:lnTo>
                <a:lnTo>
                  <a:pt x="1825968" y="854"/>
                </a:lnTo>
                <a:cubicBezTo>
                  <a:pt x="2122298" y="359922"/>
                  <a:pt x="2553850" y="603258"/>
                  <a:pt x="3042662" y="652899"/>
                </a:cubicBezTo>
                <a:lnTo>
                  <a:pt x="3220443" y="661876"/>
                </a:lnTo>
                <a:lnTo>
                  <a:pt x="3324740" y="801352"/>
                </a:lnTo>
                <a:cubicBezTo>
                  <a:pt x="3520720" y="1091440"/>
                  <a:pt x="3635154" y="1441145"/>
                  <a:pt x="3635154" y="1817577"/>
                </a:cubicBezTo>
                <a:cubicBezTo>
                  <a:pt x="3635154" y="2821397"/>
                  <a:pt x="2821397" y="3635154"/>
                  <a:pt x="1817577" y="3635154"/>
                </a:cubicBezTo>
                <a:cubicBezTo>
                  <a:pt x="813757" y="3635154"/>
                  <a:pt x="0" y="2821397"/>
                  <a:pt x="0" y="1817577"/>
                </a:cubicBezTo>
                <a:cubicBezTo>
                  <a:pt x="0" y="813757"/>
                  <a:pt x="813757" y="0"/>
                  <a:pt x="1817577" y="0"/>
                </a:cubicBezTo>
                <a:close/>
              </a:path>
            </a:pathLst>
          </a:cu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E54A62-9138-4831-9483-6B4C2338CC02}"/>
              </a:ext>
            </a:extLst>
          </p:cNvPr>
          <p:cNvSpPr txBox="1"/>
          <p:nvPr/>
        </p:nvSpPr>
        <p:spPr>
          <a:xfrm>
            <a:off x="-1" y="133755"/>
            <a:ext cx="36351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7200" b="1" dirty="0">
                <a:solidFill>
                  <a:srgbClr val="4D85B5"/>
                </a:solidFill>
                <a:latin typeface="+mj-lt"/>
              </a:rPr>
              <a:t>Paid </a:t>
            </a:r>
          </a:p>
          <a:p>
            <a:pPr algn="ctr"/>
            <a:r>
              <a:rPr lang="en-CA" sz="7200" b="1" dirty="0">
                <a:solidFill>
                  <a:srgbClr val="4D85B5"/>
                </a:solidFill>
                <a:latin typeface="+mj-lt"/>
              </a:rPr>
              <a:t>Skipper</a:t>
            </a:r>
            <a:endParaRPr lang="en-CA" sz="4800" b="1" dirty="0">
              <a:solidFill>
                <a:srgbClr val="4D85B5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93921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extBox 79">
            <a:extLst>
              <a:ext uri="{FF2B5EF4-FFF2-40B4-BE49-F238E27FC236}">
                <a16:creationId xmlns:a16="http://schemas.microsoft.com/office/drawing/2014/main" id="{BDCED855-5424-4EAC-9453-45444C0F9574}"/>
              </a:ext>
            </a:extLst>
          </p:cNvPr>
          <p:cNvSpPr txBox="1"/>
          <p:nvPr/>
        </p:nvSpPr>
        <p:spPr>
          <a:xfrm>
            <a:off x="3222969" y="4555851"/>
            <a:ext cx="2710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CA" sz="4000" dirty="0">
                <a:solidFill>
                  <a:srgbClr val="FECA73"/>
                </a:solidFill>
              </a:rPr>
              <a:t>Accessibility</a:t>
            </a:r>
            <a:endParaRPr lang="en-CA" sz="2400" dirty="0">
              <a:solidFill>
                <a:srgbClr val="FECA73"/>
              </a:solidFill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A2432546-3346-4252-BAAC-030D4782529D}"/>
              </a:ext>
            </a:extLst>
          </p:cNvPr>
          <p:cNvSpPr txBox="1"/>
          <p:nvPr/>
        </p:nvSpPr>
        <p:spPr>
          <a:xfrm>
            <a:off x="6832635" y="4555851"/>
            <a:ext cx="27619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CA" sz="4000" dirty="0">
                <a:solidFill>
                  <a:srgbClr val="FECA73"/>
                </a:solidFill>
              </a:rPr>
              <a:t>Affordability</a:t>
            </a:r>
            <a:endParaRPr lang="en-CA" sz="2400" dirty="0">
              <a:solidFill>
                <a:srgbClr val="FECA73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DADA9DA-6F07-47EE-8D9E-A5FF2F0DCC18}"/>
              </a:ext>
            </a:extLst>
          </p:cNvPr>
          <p:cNvSpPr/>
          <p:nvPr/>
        </p:nvSpPr>
        <p:spPr>
          <a:xfrm>
            <a:off x="5989391" y="3764867"/>
            <a:ext cx="813310" cy="2289854"/>
          </a:xfrm>
          <a:custGeom>
            <a:avLst/>
            <a:gdLst>
              <a:gd name="connsiteX0" fmla="*/ 406655 w 813310"/>
              <a:gd name="connsiteY0" fmla="*/ 0 h 2289854"/>
              <a:gd name="connsiteX1" fmla="*/ 502896 w 813310"/>
              <a:gd name="connsiteY1" fmla="*/ 128702 h 2289854"/>
              <a:gd name="connsiteX2" fmla="*/ 813310 w 813310"/>
              <a:gd name="connsiteY2" fmla="*/ 1144927 h 2289854"/>
              <a:gd name="connsiteX3" fmla="*/ 502896 w 813310"/>
              <a:gd name="connsiteY3" fmla="*/ 2161152 h 2289854"/>
              <a:gd name="connsiteX4" fmla="*/ 406655 w 813310"/>
              <a:gd name="connsiteY4" fmla="*/ 2289854 h 2289854"/>
              <a:gd name="connsiteX5" fmla="*/ 310414 w 813310"/>
              <a:gd name="connsiteY5" fmla="*/ 2161152 h 2289854"/>
              <a:gd name="connsiteX6" fmla="*/ 0 w 813310"/>
              <a:gd name="connsiteY6" fmla="*/ 1144927 h 2289854"/>
              <a:gd name="connsiteX7" fmla="*/ 310414 w 813310"/>
              <a:gd name="connsiteY7" fmla="*/ 128702 h 2289854"/>
              <a:gd name="connsiteX8" fmla="*/ 406655 w 813310"/>
              <a:gd name="connsiteY8" fmla="*/ 0 h 2289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13310" h="2289854">
                <a:moveTo>
                  <a:pt x="406655" y="0"/>
                </a:moveTo>
                <a:lnTo>
                  <a:pt x="502896" y="128702"/>
                </a:lnTo>
                <a:cubicBezTo>
                  <a:pt x="698876" y="418790"/>
                  <a:pt x="813310" y="768495"/>
                  <a:pt x="813310" y="1144927"/>
                </a:cubicBezTo>
                <a:cubicBezTo>
                  <a:pt x="813310" y="1521360"/>
                  <a:pt x="698876" y="1871065"/>
                  <a:pt x="502896" y="2161152"/>
                </a:cubicBezTo>
                <a:lnTo>
                  <a:pt x="406655" y="2289854"/>
                </a:lnTo>
                <a:lnTo>
                  <a:pt x="310414" y="2161152"/>
                </a:lnTo>
                <a:cubicBezTo>
                  <a:pt x="114435" y="1871065"/>
                  <a:pt x="0" y="1521360"/>
                  <a:pt x="0" y="1144927"/>
                </a:cubicBezTo>
                <a:cubicBezTo>
                  <a:pt x="0" y="768495"/>
                  <a:pt x="114435" y="418790"/>
                  <a:pt x="310414" y="128702"/>
                </a:cubicBezTo>
                <a:lnTo>
                  <a:pt x="406655" y="0"/>
                </a:lnTo>
                <a:close/>
              </a:path>
            </a:pathLst>
          </a:custGeom>
          <a:solidFill>
            <a:srgbClr val="FDAD2B"/>
          </a:solidFill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1C6ACCC-A6F0-48D1-9E5A-D1C58ACBE56E}"/>
              </a:ext>
            </a:extLst>
          </p:cNvPr>
          <p:cNvSpPr/>
          <p:nvPr/>
        </p:nvSpPr>
        <p:spPr>
          <a:xfrm>
            <a:off x="3167548" y="3092217"/>
            <a:ext cx="3228499" cy="3635154"/>
          </a:xfrm>
          <a:custGeom>
            <a:avLst/>
            <a:gdLst>
              <a:gd name="connsiteX0" fmla="*/ 1817577 w 3228499"/>
              <a:gd name="connsiteY0" fmla="*/ 0 h 3635154"/>
              <a:gd name="connsiteX1" fmla="*/ 3220108 w 3228499"/>
              <a:gd name="connsiteY1" fmla="*/ 661429 h 3635154"/>
              <a:gd name="connsiteX2" fmla="*/ 3228499 w 3228499"/>
              <a:gd name="connsiteY2" fmla="*/ 672650 h 3635154"/>
              <a:gd name="connsiteX3" fmla="*/ 3132258 w 3228499"/>
              <a:gd name="connsiteY3" fmla="*/ 801352 h 3635154"/>
              <a:gd name="connsiteX4" fmla="*/ 2821844 w 3228499"/>
              <a:gd name="connsiteY4" fmla="*/ 1817577 h 3635154"/>
              <a:gd name="connsiteX5" fmla="*/ 3132258 w 3228499"/>
              <a:gd name="connsiteY5" fmla="*/ 2833802 h 3635154"/>
              <a:gd name="connsiteX6" fmla="*/ 3228499 w 3228499"/>
              <a:gd name="connsiteY6" fmla="*/ 2962504 h 3635154"/>
              <a:gd name="connsiteX7" fmla="*/ 3220108 w 3228499"/>
              <a:gd name="connsiteY7" fmla="*/ 2973725 h 3635154"/>
              <a:gd name="connsiteX8" fmla="*/ 1817577 w 3228499"/>
              <a:gd name="connsiteY8" fmla="*/ 3635154 h 3635154"/>
              <a:gd name="connsiteX9" fmla="*/ 0 w 3228499"/>
              <a:gd name="connsiteY9" fmla="*/ 1817577 h 3635154"/>
              <a:gd name="connsiteX10" fmla="*/ 1817577 w 3228499"/>
              <a:gd name="connsiteY10" fmla="*/ 0 h 3635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228499" h="3635154">
                <a:moveTo>
                  <a:pt x="1817577" y="0"/>
                </a:moveTo>
                <a:cubicBezTo>
                  <a:pt x="2382226" y="0"/>
                  <a:pt x="2886738" y="257478"/>
                  <a:pt x="3220108" y="661429"/>
                </a:cubicBezTo>
                <a:lnTo>
                  <a:pt x="3228499" y="672650"/>
                </a:lnTo>
                <a:lnTo>
                  <a:pt x="3132258" y="801352"/>
                </a:lnTo>
                <a:cubicBezTo>
                  <a:pt x="2936279" y="1091440"/>
                  <a:pt x="2821844" y="1441145"/>
                  <a:pt x="2821844" y="1817577"/>
                </a:cubicBezTo>
                <a:cubicBezTo>
                  <a:pt x="2821844" y="2194010"/>
                  <a:pt x="2936279" y="2543715"/>
                  <a:pt x="3132258" y="2833802"/>
                </a:cubicBezTo>
                <a:lnTo>
                  <a:pt x="3228499" y="2962504"/>
                </a:lnTo>
                <a:lnTo>
                  <a:pt x="3220108" y="2973725"/>
                </a:lnTo>
                <a:cubicBezTo>
                  <a:pt x="2886738" y="3377676"/>
                  <a:pt x="2382226" y="3635154"/>
                  <a:pt x="1817577" y="3635154"/>
                </a:cubicBezTo>
                <a:cubicBezTo>
                  <a:pt x="813757" y="3635154"/>
                  <a:pt x="0" y="2821397"/>
                  <a:pt x="0" y="1817577"/>
                </a:cubicBezTo>
                <a:cubicBezTo>
                  <a:pt x="0" y="813757"/>
                  <a:pt x="813757" y="0"/>
                  <a:pt x="1817577" y="0"/>
                </a:cubicBezTo>
                <a:close/>
              </a:path>
            </a:pathLst>
          </a:cu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1FA89BA-4953-49B1-A554-E807447B38DF}"/>
              </a:ext>
            </a:extLst>
          </p:cNvPr>
          <p:cNvSpPr/>
          <p:nvPr/>
        </p:nvSpPr>
        <p:spPr>
          <a:xfrm>
            <a:off x="6396047" y="3092217"/>
            <a:ext cx="3228499" cy="3635154"/>
          </a:xfrm>
          <a:custGeom>
            <a:avLst/>
            <a:gdLst>
              <a:gd name="connsiteX0" fmla="*/ 1410922 w 3228499"/>
              <a:gd name="connsiteY0" fmla="*/ 0 h 3635154"/>
              <a:gd name="connsiteX1" fmla="*/ 3228499 w 3228499"/>
              <a:gd name="connsiteY1" fmla="*/ 1817577 h 3635154"/>
              <a:gd name="connsiteX2" fmla="*/ 1410922 w 3228499"/>
              <a:gd name="connsiteY2" fmla="*/ 3635154 h 3635154"/>
              <a:gd name="connsiteX3" fmla="*/ 8391 w 3228499"/>
              <a:gd name="connsiteY3" fmla="*/ 2973725 h 3635154"/>
              <a:gd name="connsiteX4" fmla="*/ 0 w 3228499"/>
              <a:gd name="connsiteY4" fmla="*/ 2962504 h 3635154"/>
              <a:gd name="connsiteX5" fmla="*/ 96241 w 3228499"/>
              <a:gd name="connsiteY5" fmla="*/ 2833802 h 3635154"/>
              <a:gd name="connsiteX6" fmla="*/ 406655 w 3228499"/>
              <a:gd name="connsiteY6" fmla="*/ 1817577 h 3635154"/>
              <a:gd name="connsiteX7" fmla="*/ 96241 w 3228499"/>
              <a:gd name="connsiteY7" fmla="*/ 801352 h 3635154"/>
              <a:gd name="connsiteX8" fmla="*/ 0 w 3228499"/>
              <a:gd name="connsiteY8" fmla="*/ 672650 h 3635154"/>
              <a:gd name="connsiteX9" fmla="*/ 8391 w 3228499"/>
              <a:gd name="connsiteY9" fmla="*/ 661429 h 3635154"/>
              <a:gd name="connsiteX10" fmla="*/ 1410922 w 3228499"/>
              <a:gd name="connsiteY10" fmla="*/ 0 h 3635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228499" h="3635154">
                <a:moveTo>
                  <a:pt x="1410922" y="0"/>
                </a:moveTo>
                <a:cubicBezTo>
                  <a:pt x="2414742" y="0"/>
                  <a:pt x="3228499" y="813757"/>
                  <a:pt x="3228499" y="1817577"/>
                </a:cubicBezTo>
                <a:cubicBezTo>
                  <a:pt x="3228499" y="2821397"/>
                  <a:pt x="2414742" y="3635154"/>
                  <a:pt x="1410922" y="3635154"/>
                </a:cubicBezTo>
                <a:cubicBezTo>
                  <a:pt x="846273" y="3635154"/>
                  <a:pt x="341762" y="3377676"/>
                  <a:pt x="8391" y="2973725"/>
                </a:cubicBezTo>
                <a:lnTo>
                  <a:pt x="0" y="2962504"/>
                </a:lnTo>
                <a:lnTo>
                  <a:pt x="96241" y="2833802"/>
                </a:lnTo>
                <a:cubicBezTo>
                  <a:pt x="292221" y="2543715"/>
                  <a:pt x="406655" y="2194010"/>
                  <a:pt x="406655" y="1817577"/>
                </a:cubicBezTo>
                <a:cubicBezTo>
                  <a:pt x="406655" y="1441145"/>
                  <a:pt x="292221" y="1091440"/>
                  <a:pt x="96241" y="801352"/>
                </a:cubicBezTo>
                <a:lnTo>
                  <a:pt x="0" y="672650"/>
                </a:lnTo>
                <a:lnTo>
                  <a:pt x="8391" y="661429"/>
                </a:lnTo>
                <a:cubicBezTo>
                  <a:pt x="341762" y="257478"/>
                  <a:pt x="846273" y="0"/>
                  <a:pt x="1410922" y="0"/>
                </a:cubicBezTo>
                <a:close/>
              </a:path>
            </a:pathLst>
          </a:cu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92391F-7F96-48DB-8A3C-A46003824A5D}"/>
              </a:ext>
            </a:extLst>
          </p:cNvPr>
          <p:cNvSpPr txBox="1"/>
          <p:nvPr/>
        </p:nvSpPr>
        <p:spPr>
          <a:xfrm>
            <a:off x="186013" y="0"/>
            <a:ext cx="49500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7200" b="1" dirty="0">
                <a:solidFill>
                  <a:srgbClr val="4D85B5"/>
                </a:solidFill>
                <a:latin typeface="+mj-lt"/>
              </a:rPr>
              <a:t>Mass Market</a:t>
            </a:r>
          </a:p>
          <a:p>
            <a:pPr algn="ctr"/>
            <a:r>
              <a:rPr lang="en-CA" sz="7200" b="1" dirty="0">
                <a:solidFill>
                  <a:srgbClr val="4D85B5"/>
                </a:solidFill>
                <a:latin typeface="+mj-lt"/>
              </a:rPr>
              <a:t>Group Tour</a:t>
            </a:r>
            <a:endParaRPr lang="en-CA" sz="4800" b="1" dirty="0">
              <a:solidFill>
                <a:srgbClr val="4D85B5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21575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2509F26-B5DC-4BA7-B476-4CB044237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B103EB1-B135-4526-B883-33228FC27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80000">
            <a:off x="815340" y="683404"/>
            <a:ext cx="10561320" cy="5404104"/>
          </a:xfrm>
          <a:prstGeom prst="rect">
            <a:avLst/>
          </a:prstGeom>
          <a:solidFill>
            <a:srgbClr val="FFFFFF"/>
          </a:solidFill>
          <a:ln w="3175" cap="sq" cmpd="thinThick">
            <a:solidFill>
              <a:srgbClr val="DDDDDD"/>
            </a:solidFill>
            <a:miter lim="800000"/>
          </a:ln>
          <a:effectLst>
            <a:outerShdw blurRad="2667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7BCF6A-ECC4-4EA2-979C-AB2EF1FB70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43080000">
            <a:off x="1381131" y="851213"/>
            <a:ext cx="9429738" cy="5068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592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close up of a sign&#10;&#10;Description automatically generated">
            <a:extLst>
              <a:ext uri="{FF2B5EF4-FFF2-40B4-BE49-F238E27FC236}">
                <a16:creationId xmlns:a16="http://schemas.microsoft.com/office/drawing/2014/main" id="{54D581E3-DE9C-496E-9658-CBEBEA3F6B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05"/>
            <a:ext cx="12192000" cy="35718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AACCF22-D24F-485D-BE23-69F95F01D7E3}"/>
              </a:ext>
            </a:extLst>
          </p:cNvPr>
          <p:cNvSpPr/>
          <p:nvPr/>
        </p:nvSpPr>
        <p:spPr>
          <a:xfrm>
            <a:off x="6551426" y="3792272"/>
            <a:ext cx="2932793" cy="1077218"/>
          </a:xfrm>
          <a:custGeom>
            <a:avLst/>
            <a:gdLst>
              <a:gd name="connsiteX0" fmla="*/ 0 w 2932793"/>
              <a:gd name="connsiteY0" fmla="*/ 0 h 1077218"/>
              <a:gd name="connsiteX1" fmla="*/ 2932793 w 2932793"/>
              <a:gd name="connsiteY1" fmla="*/ 0 h 1077218"/>
              <a:gd name="connsiteX2" fmla="*/ 2932793 w 2932793"/>
              <a:gd name="connsiteY2" fmla="*/ 1077218 h 1077218"/>
              <a:gd name="connsiteX3" fmla="*/ 0 w 2932793"/>
              <a:gd name="connsiteY3" fmla="*/ 1077218 h 1077218"/>
              <a:gd name="connsiteX4" fmla="*/ 0 w 2932793"/>
              <a:gd name="connsiteY4" fmla="*/ 0 h 1077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2793" h="1077218" fill="none" extrusionOk="0">
                <a:moveTo>
                  <a:pt x="0" y="0"/>
                </a:moveTo>
                <a:cubicBezTo>
                  <a:pt x="1441835" y="-3076"/>
                  <a:pt x="2460424" y="60106"/>
                  <a:pt x="2932793" y="0"/>
                </a:cubicBezTo>
                <a:cubicBezTo>
                  <a:pt x="2980077" y="534364"/>
                  <a:pt x="2960507" y="721413"/>
                  <a:pt x="2932793" y="1077218"/>
                </a:cubicBezTo>
                <a:cubicBezTo>
                  <a:pt x="2576536" y="939171"/>
                  <a:pt x="905274" y="925445"/>
                  <a:pt x="0" y="1077218"/>
                </a:cubicBezTo>
                <a:cubicBezTo>
                  <a:pt x="10914" y="653064"/>
                  <a:pt x="80105" y="233738"/>
                  <a:pt x="0" y="0"/>
                </a:cubicBezTo>
                <a:close/>
              </a:path>
              <a:path w="2932793" h="1077218" stroke="0" extrusionOk="0">
                <a:moveTo>
                  <a:pt x="0" y="0"/>
                </a:moveTo>
                <a:cubicBezTo>
                  <a:pt x="983741" y="113367"/>
                  <a:pt x="2116677" y="-19044"/>
                  <a:pt x="2932793" y="0"/>
                </a:cubicBezTo>
                <a:cubicBezTo>
                  <a:pt x="2918237" y="184372"/>
                  <a:pt x="2884615" y="930776"/>
                  <a:pt x="2932793" y="1077218"/>
                </a:cubicBezTo>
                <a:cubicBezTo>
                  <a:pt x="2222180" y="925927"/>
                  <a:pt x="881350" y="931886"/>
                  <a:pt x="0" y="1077218"/>
                </a:cubicBezTo>
                <a:cubicBezTo>
                  <a:pt x="62713" y="766596"/>
                  <a:pt x="34508" y="344772"/>
                  <a:pt x="0" y="0"/>
                </a:cubicBezTo>
                <a:close/>
              </a:path>
            </a:pathLst>
          </a:custGeom>
          <a:ln w="28575">
            <a:solidFill>
              <a:srgbClr val="FECA73"/>
            </a:solidFill>
            <a:extLst>
              <a:ext uri="{C807C97D-BFC1-408E-A445-0C87EB9F89A2}">
                <ask:lineSketchStyleProps xmlns:ask="http://schemas.microsoft.com/office/drawing/2018/sketchyshapes" sd="3653843997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ctr"/>
            <a:r>
              <a:rPr lang="en-CA" sz="2800" dirty="0">
                <a:solidFill>
                  <a:srgbClr val="FECA73"/>
                </a:solidFill>
                <a:latin typeface="Circular"/>
                <a:sym typeface="Wingdings 2" panose="05020102010507070707" pitchFamily="18" charset="2"/>
              </a:rPr>
              <a:t></a:t>
            </a:r>
            <a:endParaRPr lang="en-CA" sz="2800" dirty="0">
              <a:solidFill>
                <a:srgbClr val="FECA73"/>
              </a:solidFill>
              <a:latin typeface="Circular"/>
            </a:endParaRPr>
          </a:p>
          <a:p>
            <a:r>
              <a:rPr lang="en-CA" dirty="0">
                <a:latin typeface="Circular"/>
              </a:rPr>
              <a:t>Best </a:t>
            </a:r>
            <a:r>
              <a:rPr lang="en-CA" dirty="0" err="1">
                <a:latin typeface="Circular"/>
              </a:rPr>
              <a:t>AirB&amp;B</a:t>
            </a:r>
            <a:r>
              <a:rPr lang="en-CA" dirty="0">
                <a:latin typeface="Circular"/>
              </a:rPr>
              <a:t> experience ever </a:t>
            </a:r>
            <a:r>
              <a:rPr lang="en-US" altLang="en-US" b="1" dirty="0">
                <a:latin typeface="Circular"/>
              </a:rPr>
              <a:t>-Daniel</a:t>
            </a:r>
            <a:endParaRPr lang="en-CA" dirty="0">
              <a:latin typeface="Circular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913477E-44CE-418C-A181-B19294EDE448}"/>
              </a:ext>
            </a:extLst>
          </p:cNvPr>
          <p:cNvSpPr/>
          <p:nvPr/>
        </p:nvSpPr>
        <p:spPr>
          <a:xfrm>
            <a:off x="723768" y="5442226"/>
            <a:ext cx="2642586" cy="1200329"/>
          </a:xfrm>
          <a:custGeom>
            <a:avLst/>
            <a:gdLst>
              <a:gd name="connsiteX0" fmla="*/ 0 w 2642586"/>
              <a:gd name="connsiteY0" fmla="*/ 0 h 1200329"/>
              <a:gd name="connsiteX1" fmla="*/ 2642586 w 2642586"/>
              <a:gd name="connsiteY1" fmla="*/ 0 h 1200329"/>
              <a:gd name="connsiteX2" fmla="*/ 2642586 w 2642586"/>
              <a:gd name="connsiteY2" fmla="*/ 1200329 h 1200329"/>
              <a:gd name="connsiteX3" fmla="*/ 0 w 2642586"/>
              <a:gd name="connsiteY3" fmla="*/ 1200329 h 1200329"/>
              <a:gd name="connsiteX4" fmla="*/ 0 w 2642586"/>
              <a:gd name="connsiteY4" fmla="*/ 0 h 1200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2586" h="1200329" fill="none" extrusionOk="0">
                <a:moveTo>
                  <a:pt x="0" y="0"/>
                </a:moveTo>
                <a:cubicBezTo>
                  <a:pt x="493504" y="-49533"/>
                  <a:pt x="1526508" y="-14809"/>
                  <a:pt x="2642586" y="0"/>
                </a:cubicBezTo>
                <a:cubicBezTo>
                  <a:pt x="2623818" y="121298"/>
                  <a:pt x="2673533" y="834541"/>
                  <a:pt x="2642586" y="1200329"/>
                </a:cubicBezTo>
                <a:cubicBezTo>
                  <a:pt x="1914666" y="1152098"/>
                  <a:pt x="415640" y="1284784"/>
                  <a:pt x="0" y="1200329"/>
                </a:cubicBezTo>
                <a:cubicBezTo>
                  <a:pt x="79774" y="709359"/>
                  <a:pt x="-97449" y="224036"/>
                  <a:pt x="0" y="0"/>
                </a:cubicBezTo>
                <a:close/>
              </a:path>
              <a:path w="2642586" h="1200329" stroke="0" extrusionOk="0">
                <a:moveTo>
                  <a:pt x="0" y="0"/>
                </a:moveTo>
                <a:cubicBezTo>
                  <a:pt x="1215175" y="118645"/>
                  <a:pt x="1397955" y="116012"/>
                  <a:pt x="2642586" y="0"/>
                </a:cubicBezTo>
                <a:cubicBezTo>
                  <a:pt x="2611472" y="337080"/>
                  <a:pt x="2682076" y="899796"/>
                  <a:pt x="2642586" y="1200329"/>
                </a:cubicBezTo>
                <a:cubicBezTo>
                  <a:pt x="1930449" y="1334929"/>
                  <a:pt x="501541" y="1043133"/>
                  <a:pt x="0" y="1200329"/>
                </a:cubicBezTo>
                <a:cubicBezTo>
                  <a:pt x="-5118" y="993769"/>
                  <a:pt x="-42443" y="129899"/>
                  <a:pt x="0" y="0"/>
                </a:cubicBezTo>
                <a:close/>
              </a:path>
            </a:pathLst>
          </a:custGeom>
          <a:ln w="28575">
            <a:solidFill>
              <a:srgbClr val="FECA73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ctr"/>
            <a:r>
              <a:rPr lang="en-CA" sz="2400" dirty="0">
                <a:solidFill>
                  <a:srgbClr val="FECA73"/>
                </a:solidFill>
                <a:latin typeface="Circular"/>
                <a:sym typeface="Wingdings 2" panose="05020102010507070707" pitchFamily="18" charset="2"/>
              </a:rPr>
              <a:t></a:t>
            </a:r>
            <a:endParaRPr lang="en-CA" sz="2400" dirty="0">
              <a:solidFill>
                <a:srgbClr val="FECA73"/>
              </a:solidFill>
              <a:latin typeface="Circular"/>
            </a:endParaRPr>
          </a:p>
          <a:p>
            <a:r>
              <a:rPr lang="en-CA" sz="1600" dirty="0"/>
              <a:t>We enjoyed every moment aboard… ..Definitely a perfect recommendation </a:t>
            </a:r>
            <a:r>
              <a:rPr lang="en-CA" sz="1600" dirty="0">
                <a:latin typeface="Circular"/>
              </a:rPr>
              <a:t>-</a:t>
            </a:r>
            <a:r>
              <a:rPr lang="en-CA" sz="1600" b="1" dirty="0"/>
              <a:t>Karl</a:t>
            </a:r>
            <a:endParaRPr lang="en-CA" dirty="0">
              <a:latin typeface="Circular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2EC3D3B-0ECA-49D4-AB11-3BCEF8142ED6}"/>
              </a:ext>
            </a:extLst>
          </p:cNvPr>
          <p:cNvSpPr/>
          <p:nvPr/>
        </p:nvSpPr>
        <p:spPr>
          <a:xfrm>
            <a:off x="6838944" y="5088282"/>
            <a:ext cx="2387748" cy="1631216"/>
          </a:xfrm>
          <a:custGeom>
            <a:avLst/>
            <a:gdLst>
              <a:gd name="connsiteX0" fmla="*/ 0 w 2387748"/>
              <a:gd name="connsiteY0" fmla="*/ 0 h 1631216"/>
              <a:gd name="connsiteX1" fmla="*/ 2387748 w 2387748"/>
              <a:gd name="connsiteY1" fmla="*/ 0 h 1631216"/>
              <a:gd name="connsiteX2" fmla="*/ 2387748 w 2387748"/>
              <a:gd name="connsiteY2" fmla="*/ 1631216 h 1631216"/>
              <a:gd name="connsiteX3" fmla="*/ 0 w 2387748"/>
              <a:gd name="connsiteY3" fmla="*/ 1631216 h 1631216"/>
              <a:gd name="connsiteX4" fmla="*/ 0 w 2387748"/>
              <a:gd name="connsiteY4" fmla="*/ 0 h 1631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87748" h="1631216" fill="none" extrusionOk="0">
                <a:moveTo>
                  <a:pt x="0" y="0"/>
                </a:moveTo>
                <a:cubicBezTo>
                  <a:pt x="673854" y="-25522"/>
                  <a:pt x="1659448" y="98280"/>
                  <a:pt x="2387748" y="0"/>
                </a:cubicBezTo>
                <a:cubicBezTo>
                  <a:pt x="2438180" y="376262"/>
                  <a:pt x="2412843" y="1441893"/>
                  <a:pt x="2387748" y="1631216"/>
                </a:cubicBezTo>
                <a:cubicBezTo>
                  <a:pt x="1430769" y="1778267"/>
                  <a:pt x="917545" y="1566171"/>
                  <a:pt x="0" y="1631216"/>
                </a:cubicBezTo>
                <a:cubicBezTo>
                  <a:pt x="-137873" y="1393036"/>
                  <a:pt x="-83746" y="654129"/>
                  <a:pt x="0" y="0"/>
                </a:cubicBezTo>
                <a:close/>
              </a:path>
              <a:path w="2387748" h="1631216" stroke="0" extrusionOk="0">
                <a:moveTo>
                  <a:pt x="0" y="0"/>
                </a:moveTo>
                <a:cubicBezTo>
                  <a:pt x="430754" y="-10595"/>
                  <a:pt x="1210196" y="55006"/>
                  <a:pt x="2387748" y="0"/>
                </a:cubicBezTo>
                <a:cubicBezTo>
                  <a:pt x="2467723" y="741149"/>
                  <a:pt x="2362496" y="983312"/>
                  <a:pt x="2387748" y="1631216"/>
                </a:cubicBezTo>
                <a:cubicBezTo>
                  <a:pt x="1944767" y="1477687"/>
                  <a:pt x="246926" y="1469487"/>
                  <a:pt x="0" y="1631216"/>
                </a:cubicBezTo>
                <a:cubicBezTo>
                  <a:pt x="-28550" y="989149"/>
                  <a:pt x="100727" y="634759"/>
                  <a:pt x="0" y="0"/>
                </a:cubicBezTo>
                <a:close/>
              </a:path>
            </a:pathLst>
          </a:custGeom>
          <a:ln w="28575">
            <a:solidFill>
              <a:srgbClr val="FECA73"/>
            </a:solidFill>
            <a:extLst>
              <a:ext uri="{C807C97D-BFC1-408E-A445-0C87EB9F89A2}">
                <ask:lineSketchStyleProps xmlns:ask="http://schemas.microsoft.com/office/drawing/2018/sketchyshapes" sd="1816158021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ctr"/>
            <a:r>
              <a:rPr lang="en-CA" sz="2800" dirty="0">
                <a:solidFill>
                  <a:srgbClr val="FECA73"/>
                </a:solidFill>
                <a:latin typeface="Circular"/>
                <a:sym typeface="Wingdings 2" panose="05020102010507070707" pitchFamily="18" charset="2"/>
              </a:rPr>
              <a:t></a:t>
            </a:r>
            <a:endParaRPr lang="en-CA" sz="2800" dirty="0">
              <a:solidFill>
                <a:srgbClr val="FECA73"/>
              </a:solidFill>
              <a:latin typeface="Circular"/>
            </a:endParaRPr>
          </a:p>
          <a:p>
            <a:r>
              <a:rPr lang="en-CA" dirty="0"/>
              <a:t>.. if you get the chance and if they are not fully booked .. Go </a:t>
            </a:r>
            <a:r>
              <a:rPr lang="en-CA" dirty="0" err="1"/>
              <a:t>Go</a:t>
            </a:r>
            <a:r>
              <a:rPr lang="en-CA" dirty="0"/>
              <a:t> </a:t>
            </a:r>
            <a:r>
              <a:rPr lang="en-CA" dirty="0" err="1"/>
              <a:t>Go</a:t>
            </a:r>
            <a:r>
              <a:rPr lang="en-CA" dirty="0"/>
              <a:t>!</a:t>
            </a:r>
          </a:p>
          <a:p>
            <a:r>
              <a:rPr lang="en-CA" b="1" dirty="0"/>
              <a:t>-Casper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4FF7D7-EAC0-4A88-B9A8-701FD5D70146}"/>
              </a:ext>
            </a:extLst>
          </p:cNvPr>
          <p:cNvSpPr/>
          <p:nvPr/>
        </p:nvSpPr>
        <p:spPr>
          <a:xfrm>
            <a:off x="3603633" y="4134175"/>
            <a:ext cx="2642586" cy="1908215"/>
          </a:xfrm>
          <a:custGeom>
            <a:avLst/>
            <a:gdLst>
              <a:gd name="connsiteX0" fmla="*/ 0 w 2642586"/>
              <a:gd name="connsiteY0" fmla="*/ 0 h 1908215"/>
              <a:gd name="connsiteX1" fmla="*/ 2642586 w 2642586"/>
              <a:gd name="connsiteY1" fmla="*/ 0 h 1908215"/>
              <a:gd name="connsiteX2" fmla="*/ 2642586 w 2642586"/>
              <a:gd name="connsiteY2" fmla="*/ 1908215 h 1908215"/>
              <a:gd name="connsiteX3" fmla="*/ 0 w 2642586"/>
              <a:gd name="connsiteY3" fmla="*/ 1908215 h 1908215"/>
              <a:gd name="connsiteX4" fmla="*/ 0 w 2642586"/>
              <a:gd name="connsiteY4" fmla="*/ 0 h 1908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2586" h="1908215" fill="none" extrusionOk="0">
                <a:moveTo>
                  <a:pt x="0" y="0"/>
                </a:moveTo>
                <a:cubicBezTo>
                  <a:pt x="908187" y="23429"/>
                  <a:pt x="1548120" y="147740"/>
                  <a:pt x="2642586" y="0"/>
                </a:cubicBezTo>
                <a:cubicBezTo>
                  <a:pt x="2480595" y="380194"/>
                  <a:pt x="2545449" y="1270053"/>
                  <a:pt x="2642586" y="1908215"/>
                </a:cubicBezTo>
                <a:cubicBezTo>
                  <a:pt x="1795106" y="2008123"/>
                  <a:pt x="1222180" y="1960834"/>
                  <a:pt x="0" y="1908215"/>
                </a:cubicBezTo>
                <a:cubicBezTo>
                  <a:pt x="28202" y="1596079"/>
                  <a:pt x="-79687" y="464167"/>
                  <a:pt x="0" y="0"/>
                </a:cubicBezTo>
                <a:close/>
              </a:path>
              <a:path w="2642586" h="1908215" stroke="0" extrusionOk="0">
                <a:moveTo>
                  <a:pt x="0" y="0"/>
                </a:moveTo>
                <a:cubicBezTo>
                  <a:pt x="703509" y="109928"/>
                  <a:pt x="1795722" y="131072"/>
                  <a:pt x="2642586" y="0"/>
                </a:cubicBezTo>
                <a:cubicBezTo>
                  <a:pt x="2513238" y="872515"/>
                  <a:pt x="2766313" y="1483559"/>
                  <a:pt x="2642586" y="1908215"/>
                </a:cubicBezTo>
                <a:cubicBezTo>
                  <a:pt x="2376651" y="2043767"/>
                  <a:pt x="848647" y="1991695"/>
                  <a:pt x="0" y="1908215"/>
                </a:cubicBezTo>
                <a:cubicBezTo>
                  <a:pt x="11181" y="1684507"/>
                  <a:pt x="-99084" y="716037"/>
                  <a:pt x="0" y="0"/>
                </a:cubicBezTo>
                <a:close/>
              </a:path>
            </a:pathLst>
          </a:custGeom>
          <a:ln w="28575">
            <a:solidFill>
              <a:srgbClr val="FECA73"/>
            </a:solidFill>
            <a:extLst>
              <a:ext uri="{C807C97D-BFC1-408E-A445-0C87EB9F89A2}">
                <ask:lineSketchStyleProps xmlns:ask="http://schemas.microsoft.com/office/drawing/2018/sketchyshapes" sd="837222517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ctr"/>
            <a:r>
              <a:rPr lang="en-CA" sz="2800" dirty="0">
                <a:solidFill>
                  <a:srgbClr val="FECA73"/>
                </a:solidFill>
                <a:latin typeface="Circular"/>
                <a:sym typeface="Wingdings 2" panose="05020102010507070707" pitchFamily="18" charset="2"/>
              </a:rPr>
              <a:t></a:t>
            </a:r>
            <a:endParaRPr lang="en-CA" sz="2800" dirty="0">
              <a:solidFill>
                <a:srgbClr val="FECA73"/>
              </a:solidFill>
              <a:latin typeface="Circular"/>
            </a:endParaRPr>
          </a:p>
          <a:p>
            <a:r>
              <a:rPr lang="en-CA" dirty="0"/>
              <a:t>We had the best trip ever!</a:t>
            </a:r>
          </a:p>
          <a:p>
            <a:r>
              <a:rPr lang="en-CA" dirty="0"/>
              <a:t>Its an experience you just won't get on land. Highly recommend!</a:t>
            </a:r>
          </a:p>
          <a:p>
            <a:r>
              <a:rPr lang="en-CA" dirty="0">
                <a:latin typeface="Circular"/>
              </a:rPr>
              <a:t>-</a:t>
            </a:r>
            <a:r>
              <a:rPr lang="en-CA" b="1" dirty="0"/>
              <a:t>Ryan</a:t>
            </a:r>
            <a:endParaRPr lang="en-CA" dirty="0">
              <a:latin typeface="Circular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AD327B-9927-4A72-8500-FC55BC764F3E}"/>
              </a:ext>
            </a:extLst>
          </p:cNvPr>
          <p:cNvSpPr/>
          <p:nvPr/>
        </p:nvSpPr>
        <p:spPr>
          <a:xfrm>
            <a:off x="9789825" y="3995675"/>
            <a:ext cx="2210542" cy="2185214"/>
          </a:xfrm>
          <a:custGeom>
            <a:avLst/>
            <a:gdLst>
              <a:gd name="connsiteX0" fmla="*/ 0 w 2210542"/>
              <a:gd name="connsiteY0" fmla="*/ 0 h 2185214"/>
              <a:gd name="connsiteX1" fmla="*/ 2210542 w 2210542"/>
              <a:gd name="connsiteY1" fmla="*/ 0 h 2185214"/>
              <a:gd name="connsiteX2" fmla="*/ 2210542 w 2210542"/>
              <a:gd name="connsiteY2" fmla="*/ 2185214 h 2185214"/>
              <a:gd name="connsiteX3" fmla="*/ 0 w 2210542"/>
              <a:gd name="connsiteY3" fmla="*/ 2185214 h 2185214"/>
              <a:gd name="connsiteX4" fmla="*/ 0 w 2210542"/>
              <a:gd name="connsiteY4" fmla="*/ 0 h 2185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0542" h="2185214" fill="none" extrusionOk="0">
                <a:moveTo>
                  <a:pt x="0" y="0"/>
                </a:moveTo>
                <a:cubicBezTo>
                  <a:pt x="351618" y="51175"/>
                  <a:pt x="1818742" y="52398"/>
                  <a:pt x="2210542" y="0"/>
                </a:cubicBezTo>
                <a:cubicBezTo>
                  <a:pt x="2051242" y="573785"/>
                  <a:pt x="2097778" y="1223202"/>
                  <a:pt x="2210542" y="2185214"/>
                </a:cubicBezTo>
                <a:cubicBezTo>
                  <a:pt x="1135211" y="2218613"/>
                  <a:pt x="312404" y="2348958"/>
                  <a:pt x="0" y="2185214"/>
                </a:cubicBezTo>
                <a:cubicBezTo>
                  <a:pt x="68239" y="1592611"/>
                  <a:pt x="2309" y="735375"/>
                  <a:pt x="0" y="0"/>
                </a:cubicBezTo>
                <a:close/>
              </a:path>
              <a:path w="2210542" h="2185214" stroke="0" extrusionOk="0">
                <a:moveTo>
                  <a:pt x="0" y="0"/>
                </a:moveTo>
                <a:cubicBezTo>
                  <a:pt x="282980" y="-90333"/>
                  <a:pt x="1546619" y="-160320"/>
                  <a:pt x="2210542" y="0"/>
                </a:cubicBezTo>
                <a:cubicBezTo>
                  <a:pt x="2125600" y="673037"/>
                  <a:pt x="2202188" y="1681413"/>
                  <a:pt x="2210542" y="2185214"/>
                </a:cubicBezTo>
                <a:cubicBezTo>
                  <a:pt x="1539349" y="2305838"/>
                  <a:pt x="651534" y="2055976"/>
                  <a:pt x="0" y="2185214"/>
                </a:cubicBezTo>
                <a:cubicBezTo>
                  <a:pt x="52737" y="1620815"/>
                  <a:pt x="-55303" y="752709"/>
                  <a:pt x="0" y="0"/>
                </a:cubicBezTo>
                <a:close/>
              </a:path>
            </a:pathLst>
          </a:custGeom>
          <a:ln w="28575">
            <a:solidFill>
              <a:srgbClr val="FECA73"/>
            </a:solidFill>
            <a:extLst>
              <a:ext uri="{C807C97D-BFC1-408E-A445-0C87EB9F89A2}">
                <ask:lineSketchStyleProps xmlns:ask="http://schemas.microsoft.com/office/drawing/2018/sketchyshapes" sd="259440599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ctr"/>
            <a:r>
              <a:rPr lang="en-CA" sz="2800" dirty="0">
                <a:solidFill>
                  <a:srgbClr val="FECA73"/>
                </a:solidFill>
                <a:latin typeface="Circular"/>
                <a:sym typeface="Wingdings 2" panose="05020102010507070707" pitchFamily="18" charset="2"/>
              </a:rPr>
              <a:t></a:t>
            </a:r>
            <a:endParaRPr lang="en-CA" sz="2800" dirty="0">
              <a:solidFill>
                <a:srgbClr val="FECA73"/>
              </a:solidFill>
              <a:latin typeface="Circular"/>
            </a:endParaRPr>
          </a:p>
          <a:p>
            <a:r>
              <a:rPr lang="en-CA" dirty="0"/>
              <a:t>Absolutely perfect! We’ll be sure to look them up next time, wherever they may land next!</a:t>
            </a:r>
          </a:p>
          <a:p>
            <a:r>
              <a:rPr lang="en-CA" dirty="0">
                <a:latin typeface="Circular"/>
              </a:rPr>
              <a:t>-</a:t>
            </a:r>
            <a:r>
              <a:rPr lang="en-CA" b="1" dirty="0"/>
              <a:t>Nicole</a:t>
            </a:r>
            <a:endParaRPr lang="en-CA" dirty="0">
              <a:latin typeface="Circular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36C985-4B39-49B2-8C17-5293C2B5CC0D}"/>
              </a:ext>
            </a:extLst>
          </p:cNvPr>
          <p:cNvSpPr/>
          <p:nvPr/>
        </p:nvSpPr>
        <p:spPr>
          <a:xfrm>
            <a:off x="226663" y="3816901"/>
            <a:ext cx="3065991" cy="1354217"/>
          </a:xfrm>
          <a:custGeom>
            <a:avLst/>
            <a:gdLst>
              <a:gd name="connsiteX0" fmla="*/ 0 w 3065991"/>
              <a:gd name="connsiteY0" fmla="*/ 0 h 1354217"/>
              <a:gd name="connsiteX1" fmla="*/ 3065991 w 3065991"/>
              <a:gd name="connsiteY1" fmla="*/ 0 h 1354217"/>
              <a:gd name="connsiteX2" fmla="*/ 3065991 w 3065991"/>
              <a:gd name="connsiteY2" fmla="*/ 1354217 h 1354217"/>
              <a:gd name="connsiteX3" fmla="*/ 0 w 3065991"/>
              <a:gd name="connsiteY3" fmla="*/ 1354217 h 1354217"/>
              <a:gd name="connsiteX4" fmla="*/ 0 w 3065991"/>
              <a:gd name="connsiteY4" fmla="*/ 0 h 13542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65991" h="1354217" fill="none" extrusionOk="0">
                <a:moveTo>
                  <a:pt x="0" y="0"/>
                </a:moveTo>
                <a:cubicBezTo>
                  <a:pt x="766893" y="60884"/>
                  <a:pt x="2513283" y="-28265"/>
                  <a:pt x="3065991" y="0"/>
                </a:cubicBezTo>
                <a:cubicBezTo>
                  <a:pt x="3028327" y="358063"/>
                  <a:pt x="3029590" y="776079"/>
                  <a:pt x="3065991" y="1354217"/>
                </a:cubicBezTo>
                <a:cubicBezTo>
                  <a:pt x="1760772" y="1477021"/>
                  <a:pt x="1196766" y="1246289"/>
                  <a:pt x="0" y="1354217"/>
                </a:cubicBezTo>
                <a:cubicBezTo>
                  <a:pt x="-104198" y="1181672"/>
                  <a:pt x="57121" y="285367"/>
                  <a:pt x="0" y="0"/>
                </a:cubicBezTo>
                <a:close/>
              </a:path>
              <a:path w="3065991" h="1354217" stroke="0" extrusionOk="0">
                <a:moveTo>
                  <a:pt x="0" y="0"/>
                </a:moveTo>
                <a:cubicBezTo>
                  <a:pt x="882086" y="-48468"/>
                  <a:pt x="2688869" y="40103"/>
                  <a:pt x="3065991" y="0"/>
                </a:cubicBezTo>
                <a:cubicBezTo>
                  <a:pt x="2976625" y="575646"/>
                  <a:pt x="3148328" y="1099444"/>
                  <a:pt x="3065991" y="1354217"/>
                </a:cubicBezTo>
                <a:cubicBezTo>
                  <a:pt x="1771914" y="1441810"/>
                  <a:pt x="814472" y="1386759"/>
                  <a:pt x="0" y="1354217"/>
                </a:cubicBezTo>
                <a:cubicBezTo>
                  <a:pt x="2784" y="1211949"/>
                  <a:pt x="-51946" y="638339"/>
                  <a:pt x="0" y="0"/>
                </a:cubicBezTo>
                <a:close/>
              </a:path>
            </a:pathLst>
          </a:custGeom>
          <a:ln w="28575">
            <a:solidFill>
              <a:srgbClr val="FECA73"/>
            </a:solidFill>
            <a:extLst>
              <a:ext uri="{C807C97D-BFC1-408E-A445-0C87EB9F89A2}">
                <ask:lineSketchStyleProps xmlns:ask="http://schemas.microsoft.com/office/drawing/2018/sketchyshapes" sd="183012533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ctr"/>
            <a:r>
              <a:rPr lang="en-CA" sz="2800" dirty="0">
                <a:solidFill>
                  <a:srgbClr val="FECA73"/>
                </a:solidFill>
                <a:latin typeface="Circular"/>
                <a:sym typeface="Wingdings 2" panose="05020102010507070707" pitchFamily="18" charset="2"/>
              </a:rPr>
              <a:t></a:t>
            </a:r>
            <a:endParaRPr lang="en-CA" sz="2800" dirty="0">
              <a:solidFill>
                <a:srgbClr val="FECA73"/>
              </a:solidFill>
              <a:latin typeface="Circular"/>
            </a:endParaRPr>
          </a:p>
          <a:p>
            <a:r>
              <a:rPr lang="en-CA" dirty="0"/>
              <a:t>If you have the chance, immediately book with them!</a:t>
            </a:r>
          </a:p>
          <a:p>
            <a:r>
              <a:rPr lang="en-CA" dirty="0">
                <a:latin typeface="Circular"/>
              </a:rPr>
              <a:t>-</a:t>
            </a:r>
            <a:r>
              <a:rPr lang="en-CA" b="1" dirty="0"/>
              <a:t>Carissa</a:t>
            </a:r>
            <a:endParaRPr lang="en-CA" dirty="0">
              <a:latin typeface="Circular"/>
            </a:endParaRPr>
          </a:p>
        </p:txBody>
      </p:sp>
    </p:spTree>
    <p:extLst>
      <p:ext uri="{BB962C8B-B14F-4D97-AF65-F5344CB8AC3E}">
        <p14:creationId xmlns:p14="http://schemas.microsoft.com/office/powerpoint/2010/main" val="4169009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mans face&#10;&#10;Description automatically generated">
            <a:extLst>
              <a:ext uri="{FF2B5EF4-FFF2-40B4-BE49-F238E27FC236}">
                <a16:creationId xmlns:a16="http://schemas.microsoft.com/office/drawing/2014/main" id="{FA12B327-5329-4E30-AB07-574F2E137D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0553" y="0"/>
            <a:ext cx="5588723" cy="6858000"/>
          </a:xfrm>
          <a:prstGeom prst="rect">
            <a:avLst/>
          </a:prstGeom>
          <a:solidFill>
            <a:srgbClr val="023462"/>
          </a:solidFill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99F3A423-F2DF-411E-B91B-EFB3B43A3ACD}"/>
              </a:ext>
            </a:extLst>
          </p:cNvPr>
          <p:cNvSpPr/>
          <p:nvPr/>
        </p:nvSpPr>
        <p:spPr>
          <a:xfrm>
            <a:off x="301840" y="1926453"/>
            <a:ext cx="284086" cy="266331"/>
          </a:xfrm>
          <a:prstGeom prst="ellipse">
            <a:avLst/>
          </a:prstGeom>
          <a:solidFill>
            <a:srgbClr val="FDAD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F02E79-6D08-4D56-B4A0-9ED577DD65D3}"/>
              </a:ext>
            </a:extLst>
          </p:cNvPr>
          <p:cNvSpPr txBox="1"/>
          <p:nvPr/>
        </p:nvSpPr>
        <p:spPr>
          <a:xfrm>
            <a:off x="0" y="1341678"/>
            <a:ext cx="1638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3200" dirty="0">
                <a:solidFill>
                  <a:srgbClr val="FDAD2B"/>
                </a:solidFill>
              </a:rPr>
              <a:t>Brisbane</a:t>
            </a:r>
          </a:p>
        </p:txBody>
      </p:sp>
    </p:spTree>
    <p:extLst>
      <p:ext uri="{BB962C8B-B14F-4D97-AF65-F5344CB8AC3E}">
        <p14:creationId xmlns:p14="http://schemas.microsoft.com/office/powerpoint/2010/main" val="1156144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on a beach near a body of water&#10;&#10;Description automatically generated">
            <a:extLst>
              <a:ext uri="{FF2B5EF4-FFF2-40B4-BE49-F238E27FC236}">
                <a16:creationId xmlns:a16="http://schemas.microsoft.com/office/drawing/2014/main" id="{CED260C5-E69A-4BBA-9EE3-952C9B3FDA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" r="14" b="14"/>
          <a:stretch/>
        </p:blipFill>
        <p:spPr>
          <a:xfrm>
            <a:off x="79919" y="-24414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472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body of water&#10;&#10;Description automatically generated">
            <a:extLst>
              <a:ext uri="{FF2B5EF4-FFF2-40B4-BE49-F238E27FC236}">
                <a16:creationId xmlns:a16="http://schemas.microsoft.com/office/drawing/2014/main" id="{8C7EF789-3BB6-4C79-BABA-44FBD98646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223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079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ody of water&#10;&#10;Description automatically generated">
            <a:extLst>
              <a:ext uri="{FF2B5EF4-FFF2-40B4-BE49-F238E27FC236}">
                <a16:creationId xmlns:a16="http://schemas.microsoft.com/office/drawing/2014/main" id="{A8B2134F-739F-459D-869B-573CA86AEC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5" y="0"/>
            <a:ext cx="121764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144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body of water&#10;&#10;Description automatically generated">
            <a:extLst>
              <a:ext uri="{FF2B5EF4-FFF2-40B4-BE49-F238E27FC236}">
                <a16:creationId xmlns:a16="http://schemas.microsoft.com/office/drawing/2014/main" id="{BD8C3947-D15A-44C4-AE9C-621468EDE1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319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28402E-3D23-4BB2-A706-457025AAB288}"/>
              </a:ext>
            </a:extLst>
          </p:cNvPr>
          <p:cNvSpPr txBox="1"/>
          <p:nvPr/>
        </p:nvSpPr>
        <p:spPr>
          <a:xfrm>
            <a:off x="0" y="4352615"/>
            <a:ext cx="121920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4000" dirty="0"/>
              <a:t>“I cannot imagine any major city in the world </a:t>
            </a:r>
          </a:p>
          <a:p>
            <a:pPr algn="ctr"/>
            <a:r>
              <a:rPr lang="en-CA" sz="4000" dirty="0"/>
              <a:t>with such an amazing asset which is so overlooked.”</a:t>
            </a:r>
          </a:p>
          <a:p>
            <a:pPr algn="ctr"/>
            <a:r>
              <a:rPr lang="en-CA" sz="2400" dirty="0"/>
              <a:t>- Queensland Tourism Industry Council CEO Daniel Gschwind 2019</a:t>
            </a:r>
            <a:endParaRPr lang="en-CA" sz="2400" dirty="0">
              <a:latin typeface="Bradley Hand ITC" panose="03070402050302030203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CA374B-3A63-491B-9420-206499C1E5B4}"/>
              </a:ext>
            </a:extLst>
          </p:cNvPr>
          <p:cNvSpPr txBox="1"/>
          <p:nvPr/>
        </p:nvSpPr>
        <p:spPr>
          <a:xfrm>
            <a:off x="0" y="381728"/>
            <a:ext cx="1219199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 </a:t>
            </a:r>
          </a:p>
          <a:p>
            <a:pPr algn="ctr"/>
            <a:r>
              <a:rPr lang="en-CA" sz="4000" dirty="0">
                <a:solidFill>
                  <a:srgbClr val="FECA73"/>
                </a:solidFill>
              </a:rPr>
              <a:t>“We are going to unlock the gem of Moreton Bay,</a:t>
            </a:r>
          </a:p>
          <a:p>
            <a:pPr algn="ctr"/>
            <a:r>
              <a:rPr lang="en-CA" sz="4000" dirty="0">
                <a:solidFill>
                  <a:srgbClr val="FECA73"/>
                </a:solidFill>
              </a:rPr>
              <a:t>This is the top priority for the next five years.”</a:t>
            </a:r>
          </a:p>
          <a:p>
            <a:pPr algn="ctr"/>
            <a:r>
              <a:rPr lang="en-CA" sz="2400" dirty="0">
                <a:solidFill>
                  <a:srgbClr val="FECA73"/>
                </a:solidFill>
              </a:rPr>
              <a:t> - Industry Development Minister Kate Jones 2019</a:t>
            </a:r>
            <a:endParaRPr lang="en-CA" sz="2400" dirty="0">
              <a:solidFill>
                <a:schemeClr val="tx1">
                  <a:lumMod val="95000"/>
                </a:schemeClr>
              </a:solidFill>
              <a:latin typeface="Bradley Hand ITC" panose="03070402050302030203" pitchFamily="66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6C884A-4FEA-4334-A4EC-FB12FE3AFC88}"/>
              </a:ext>
            </a:extLst>
          </p:cNvPr>
          <p:cNvCxnSpPr>
            <a:cxnSpLocks/>
          </p:cNvCxnSpPr>
          <p:nvPr/>
        </p:nvCxnSpPr>
        <p:spPr>
          <a:xfrm>
            <a:off x="1031288" y="3429000"/>
            <a:ext cx="10129421" cy="0"/>
          </a:xfrm>
          <a:prstGeom prst="line">
            <a:avLst/>
          </a:prstGeom>
          <a:ln w="28575">
            <a:solidFill>
              <a:srgbClr val="FECA7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71574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8163E4C-9F7D-46CB-8343-7876C1B225DE}"/>
              </a:ext>
            </a:extLst>
          </p:cNvPr>
          <p:cNvSpPr txBox="1"/>
          <p:nvPr/>
        </p:nvSpPr>
        <p:spPr>
          <a:xfrm>
            <a:off x="3370021" y="11131"/>
            <a:ext cx="54581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Improved Customer Experience</a:t>
            </a:r>
            <a:endParaRPr lang="en-CA" sz="200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9ED89C79-BF78-4EAD-9FCB-009EDDE3CF38}"/>
              </a:ext>
            </a:extLst>
          </p:cNvPr>
          <p:cNvSpPr/>
          <p:nvPr/>
        </p:nvSpPr>
        <p:spPr>
          <a:xfrm>
            <a:off x="3566075" y="1646402"/>
            <a:ext cx="2529922" cy="3270544"/>
          </a:xfrm>
          <a:custGeom>
            <a:avLst/>
            <a:gdLst>
              <a:gd name="connsiteX0" fmla="*/ 1874219 w 2529922"/>
              <a:gd name="connsiteY0" fmla="*/ 0 h 3270544"/>
              <a:gd name="connsiteX1" fmla="*/ 2384086 w 2529922"/>
              <a:gd name="connsiteY1" fmla="*/ 51399 h 3270544"/>
              <a:gd name="connsiteX2" fmla="*/ 2529922 w 2529922"/>
              <a:gd name="connsiteY2" fmla="*/ 88897 h 3270544"/>
              <a:gd name="connsiteX3" fmla="*/ 2433304 w 2529922"/>
              <a:gd name="connsiteY3" fmla="*/ 113740 h 3270544"/>
              <a:gd name="connsiteX4" fmla="*/ 655703 w 2529922"/>
              <a:gd name="connsiteY4" fmla="*/ 2529922 h 3270544"/>
              <a:gd name="connsiteX5" fmla="*/ 707102 w 2529922"/>
              <a:gd name="connsiteY5" fmla="*/ 3039789 h 3270544"/>
              <a:gd name="connsiteX6" fmla="*/ 766435 w 2529922"/>
              <a:gd name="connsiteY6" fmla="*/ 3270544 h 3270544"/>
              <a:gd name="connsiteX7" fmla="*/ 740997 w 2529922"/>
              <a:gd name="connsiteY7" fmla="*/ 3247424 h 3270544"/>
              <a:gd name="connsiteX8" fmla="*/ 0 w 2529922"/>
              <a:gd name="connsiteY8" fmla="*/ 1458499 h 3270544"/>
              <a:gd name="connsiteX9" fmla="*/ 51399 w 2529922"/>
              <a:gd name="connsiteY9" fmla="*/ 948632 h 3270544"/>
              <a:gd name="connsiteX10" fmla="*/ 110732 w 2529922"/>
              <a:gd name="connsiteY10" fmla="*/ 717878 h 3270544"/>
              <a:gd name="connsiteX11" fmla="*/ 264954 w 2529922"/>
              <a:gd name="connsiteY11" fmla="*/ 577711 h 3270544"/>
              <a:gd name="connsiteX12" fmla="*/ 1874219 w 2529922"/>
              <a:gd name="connsiteY12" fmla="*/ 0 h 327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29922" h="3270544">
                <a:moveTo>
                  <a:pt x="1874219" y="0"/>
                </a:moveTo>
                <a:cubicBezTo>
                  <a:pt x="2048874" y="0"/>
                  <a:pt x="2219395" y="17698"/>
                  <a:pt x="2384086" y="51399"/>
                </a:cubicBezTo>
                <a:lnTo>
                  <a:pt x="2529922" y="88897"/>
                </a:lnTo>
                <a:lnTo>
                  <a:pt x="2433304" y="113740"/>
                </a:lnTo>
                <a:cubicBezTo>
                  <a:pt x="1403452" y="434058"/>
                  <a:pt x="655703" y="1394667"/>
                  <a:pt x="655703" y="2529922"/>
                </a:cubicBezTo>
                <a:cubicBezTo>
                  <a:pt x="655703" y="2704577"/>
                  <a:pt x="673401" y="2875098"/>
                  <a:pt x="707102" y="3039789"/>
                </a:cubicBezTo>
                <a:lnTo>
                  <a:pt x="766435" y="3270544"/>
                </a:lnTo>
                <a:lnTo>
                  <a:pt x="740997" y="3247424"/>
                </a:lnTo>
                <a:cubicBezTo>
                  <a:pt x="283171" y="2789598"/>
                  <a:pt x="0" y="2157118"/>
                  <a:pt x="0" y="1458499"/>
                </a:cubicBezTo>
                <a:cubicBezTo>
                  <a:pt x="0" y="1283845"/>
                  <a:pt x="17698" y="1113324"/>
                  <a:pt x="51399" y="948632"/>
                </a:cubicBezTo>
                <a:lnTo>
                  <a:pt x="110732" y="717878"/>
                </a:lnTo>
                <a:lnTo>
                  <a:pt x="264954" y="577711"/>
                </a:lnTo>
                <a:cubicBezTo>
                  <a:pt x="702274" y="216803"/>
                  <a:pt x="1262928" y="0"/>
                  <a:pt x="1874219" y="0"/>
                </a:cubicBezTo>
                <a:close/>
              </a:path>
            </a:pathLst>
          </a:custGeom>
          <a:solidFill>
            <a:srgbClr val="3574AB"/>
          </a:solidFill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DD5BC4A-4879-445E-9406-670F1D63FDD9}"/>
              </a:ext>
            </a:extLst>
          </p:cNvPr>
          <p:cNvSpPr/>
          <p:nvPr/>
        </p:nvSpPr>
        <p:spPr>
          <a:xfrm>
            <a:off x="6095997" y="1646402"/>
            <a:ext cx="2529922" cy="3270544"/>
          </a:xfrm>
          <a:custGeom>
            <a:avLst/>
            <a:gdLst>
              <a:gd name="connsiteX0" fmla="*/ 655703 w 2529922"/>
              <a:gd name="connsiteY0" fmla="*/ 0 h 3270544"/>
              <a:gd name="connsiteX1" fmla="*/ 2264968 w 2529922"/>
              <a:gd name="connsiteY1" fmla="*/ 577711 h 3270544"/>
              <a:gd name="connsiteX2" fmla="*/ 2419190 w 2529922"/>
              <a:gd name="connsiteY2" fmla="*/ 717878 h 3270544"/>
              <a:gd name="connsiteX3" fmla="*/ 2478523 w 2529922"/>
              <a:gd name="connsiteY3" fmla="*/ 948632 h 3270544"/>
              <a:gd name="connsiteX4" fmla="*/ 2529922 w 2529922"/>
              <a:gd name="connsiteY4" fmla="*/ 1458499 h 3270544"/>
              <a:gd name="connsiteX5" fmla="*/ 1788925 w 2529922"/>
              <a:gd name="connsiteY5" fmla="*/ 3247424 h 3270544"/>
              <a:gd name="connsiteX6" fmla="*/ 1763488 w 2529922"/>
              <a:gd name="connsiteY6" fmla="*/ 3270544 h 3270544"/>
              <a:gd name="connsiteX7" fmla="*/ 1822820 w 2529922"/>
              <a:gd name="connsiteY7" fmla="*/ 3039789 h 3270544"/>
              <a:gd name="connsiteX8" fmla="*/ 1874219 w 2529922"/>
              <a:gd name="connsiteY8" fmla="*/ 2529922 h 3270544"/>
              <a:gd name="connsiteX9" fmla="*/ 96618 w 2529922"/>
              <a:gd name="connsiteY9" fmla="*/ 113740 h 3270544"/>
              <a:gd name="connsiteX10" fmla="*/ 0 w 2529922"/>
              <a:gd name="connsiteY10" fmla="*/ 88897 h 3270544"/>
              <a:gd name="connsiteX11" fmla="*/ 145836 w 2529922"/>
              <a:gd name="connsiteY11" fmla="*/ 51399 h 3270544"/>
              <a:gd name="connsiteX12" fmla="*/ 655703 w 2529922"/>
              <a:gd name="connsiteY12" fmla="*/ 0 h 327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29922" h="3270544">
                <a:moveTo>
                  <a:pt x="655703" y="0"/>
                </a:moveTo>
                <a:cubicBezTo>
                  <a:pt x="1266994" y="0"/>
                  <a:pt x="1827649" y="216803"/>
                  <a:pt x="2264968" y="577711"/>
                </a:cubicBezTo>
                <a:lnTo>
                  <a:pt x="2419190" y="717878"/>
                </a:lnTo>
                <a:lnTo>
                  <a:pt x="2478523" y="948632"/>
                </a:lnTo>
                <a:cubicBezTo>
                  <a:pt x="2512224" y="1113324"/>
                  <a:pt x="2529922" y="1283845"/>
                  <a:pt x="2529922" y="1458499"/>
                </a:cubicBezTo>
                <a:cubicBezTo>
                  <a:pt x="2529922" y="2157118"/>
                  <a:pt x="2246751" y="2789598"/>
                  <a:pt x="1788925" y="3247424"/>
                </a:cubicBezTo>
                <a:lnTo>
                  <a:pt x="1763488" y="3270544"/>
                </a:lnTo>
                <a:lnTo>
                  <a:pt x="1822820" y="3039789"/>
                </a:lnTo>
                <a:cubicBezTo>
                  <a:pt x="1856521" y="2875098"/>
                  <a:pt x="1874219" y="2704577"/>
                  <a:pt x="1874219" y="2529922"/>
                </a:cubicBezTo>
                <a:cubicBezTo>
                  <a:pt x="1874219" y="1394667"/>
                  <a:pt x="1126470" y="434058"/>
                  <a:pt x="96618" y="113740"/>
                </a:cubicBezTo>
                <a:lnTo>
                  <a:pt x="0" y="88897"/>
                </a:lnTo>
                <a:lnTo>
                  <a:pt x="145836" y="51399"/>
                </a:lnTo>
                <a:cubicBezTo>
                  <a:pt x="310528" y="17698"/>
                  <a:pt x="481049" y="0"/>
                  <a:pt x="655703" y="0"/>
                </a:cubicBezTo>
                <a:close/>
              </a:path>
            </a:pathLst>
          </a:custGeom>
          <a:solidFill>
            <a:srgbClr val="3574AB"/>
          </a:solidFill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0C126622-6D70-4332-9CA4-19B85E6F6421}"/>
              </a:ext>
            </a:extLst>
          </p:cNvPr>
          <p:cNvSpPr/>
          <p:nvPr/>
        </p:nvSpPr>
        <p:spPr>
          <a:xfrm>
            <a:off x="4332511" y="4916947"/>
            <a:ext cx="3526975" cy="1700403"/>
          </a:xfrm>
          <a:custGeom>
            <a:avLst/>
            <a:gdLst>
              <a:gd name="connsiteX0" fmla="*/ 0 w 3526975"/>
              <a:gd name="connsiteY0" fmla="*/ 0 h 1700403"/>
              <a:gd name="connsiteX1" fmla="*/ 154222 w 3526975"/>
              <a:gd name="connsiteY1" fmla="*/ 140166 h 1700403"/>
              <a:gd name="connsiteX2" fmla="*/ 1763487 w 3526975"/>
              <a:gd name="connsiteY2" fmla="*/ 717877 h 1700403"/>
              <a:gd name="connsiteX3" fmla="*/ 3372752 w 3526975"/>
              <a:gd name="connsiteY3" fmla="*/ 140166 h 1700403"/>
              <a:gd name="connsiteX4" fmla="*/ 3526975 w 3526975"/>
              <a:gd name="connsiteY4" fmla="*/ 0 h 1700403"/>
              <a:gd name="connsiteX5" fmla="*/ 3523966 w 3526975"/>
              <a:gd name="connsiteY5" fmla="*/ 11699 h 1700403"/>
              <a:gd name="connsiteX6" fmla="*/ 1860105 w 3526975"/>
              <a:gd name="connsiteY6" fmla="*/ 1675560 h 1700403"/>
              <a:gd name="connsiteX7" fmla="*/ 1763487 w 3526975"/>
              <a:gd name="connsiteY7" fmla="*/ 1700403 h 1700403"/>
              <a:gd name="connsiteX8" fmla="*/ 1666869 w 3526975"/>
              <a:gd name="connsiteY8" fmla="*/ 1675560 h 1700403"/>
              <a:gd name="connsiteX9" fmla="*/ 3008 w 3526975"/>
              <a:gd name="connsiteY9" fmla="*/ 11699 h 1700403"/>
              <a:gd name="connsiteX10" fmla="*/ 0 w 3526975"/>
              <a:gd name="connsiteY10" fmla="*/ 0 h 17004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26975" h="1700403">
                <a:moveTo>
                  <a:pt x="0" y="0"/>
                </a:moveTo>
                <a:lnTo>
                  <a:pt x="154222" y="140166"/>
                </a:lnTo>
                <a:cubicBezTo>
                  <a:pt x="591542" y="501074"/>
                  <a:pt x="1152196" y="717877"/>
                  <a:pt x="1763487" y="717877"/>
                </a:cubicBezTo>
                <a:cubicBezTo>
                  <a:pt x="2374778" y="717877"/>
                  <a:pt x="2935433" y="501074"/>
                  <a:pt x="3372752" y="140166"/>
                </a:cubicBezTo>
                <a:lnTo>
                  <a:pt x="3526975" y="0"/>
                </a:lnTo>
                <a:lnTo>
                  <a:pt x="3523966" y="11699"/>
                </a:lnTo>
                <a:cubicBezTo>
                  <a:pt x="3277568" y="803893"/>
                  <a:pt x="2652299" y="1429162"/>
                  <a:pt x="1860105" y="1675560"/>
                </a:cubicBezTo>
                <a:lnTo>
                  <a:pt x="1763487" y="1700403"/>
                </a:lnTo>
                <a:lnTo>
                  <a:pt x="1666869" y="1675560"/>
                </a:lnTo>
                <a:cubicBezTo>
                  <a:pt x="874675" y="1429162"/>
                  <a:pt x="249406" y="803893"/>
                  <a:pt x="3008" y="11699"/>
                </a:cubicBezTo>
                <a:lnTo>
                  <a:pt x="0" y="0"/>
                </a:lnTo>
                <a:close/>
              </a:path>
            </a:pathLst>
          </a:custGeom>
          <a:solidFill>
            <a:srgbClr val="3574AB"/>
          </a:solidFill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8EADEF2F-E59B-4E75-9895-3DEEFDAF238C}"/>
              </a:ext>
            </a:extLst>
          </p:cNvPr>
          <p:cNvSpPr/>
          <p:nvPr/>
        </p:nvSpPr>
        <p:spPr>
          <a:xfrm>
            <a:off x="3676807" y="574980"/>
            <a:ext cx="4838380" cy="1789301"/>
          </a:xfrm>
          <a:custGeom>
            <a:avLst/>
            <a:gdLst>
              <a:gd name="connsiteX0" fmla="*/ 2419190 w 4838380"/>
              <a:gd name="connsiteY0" fmla="*/ 0 h 1789301"/>
              <a:gd name="connsiteX1" fmla="*/ 4835372 w 4838380"/>
              <a:gd name="connsiteY1" fmla="*/ 1777601 h 1789301"/>
              <a:gd name="connsiteX2" fmla="*/ 4838380 w 4838380"/>
              <a:gd name="connsiteY2" fmla="*/ 1789301 h 1789301"/>
              <a:gd name="connsiteX3" fmla="*/ 4684158 w 4838380"/>
              <a:gd name="connsiteY3" fmla="*/ 1649134 h 1789301"/>
              <a:gd name="connsiteX4" fmla="*/ 3074893 w 4838380"/>
              <a:gd name="connsiteY4" fmla="*/ 1071423 h 1789301"/>
              <a:gd name="connsiteX5" fmla="*/ 2565026 w 4838380"/>
              <a:gd name="connsiteY5" fmla="*/ 1122822 h 1789301"/>
              <a:gd name="connsiteX6" fmla="*/ 2419190 w 4838380"/>
              <a:gd name="connsiteY6" fmla="*/ 1160320 h 1789301"/>
              <a:gd name="connsiteX7" fmla="*/ 2273354 w 4838380"/>
              <a:gd name="connsiteY7" fmla="*/ 1122822 h 1789301"/>
              <a:gd name="connsiteX8" fmla="*/ 1763487 w 4838380"/>
              <a:gd name="connsiteY8" fmla="*/ 1071423 h 1789301"/>
              <a:gd name="connsiteX9" fmla="*/ 154222 w 4838380"/>
              <a:gd name="connsiteY9" fmla="*/ 1649134 h 1789301"/>
              <a:gd name="connsiteX10" fmla="*/ 0 w 4838380"/>
              <a:gd name="connsiteY10" fmla="*/ 1789301 h 1789301"/>
              <a:gd name="connsiteX11" fmla="*/ 3008 w 4838380"/>
              <a:gd name="connsiteY11" fmla="*/ 1777601 h 1789301"/>
              <a:gd name="connsiteX12" fmla="*/ 2419190 w 4838380"/>
              <a:gd name="connsiteY12" fmla="*/ 0 h 1789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38380" h="1789301">
                <a:moveTo>
                  <a:pt x="2419190" y="0"/>
                </a:moveTo>
                <a:cubicBezTo>
                  <a:pt x="3554445" y="0"/>
                  <a:pt x="4515055" y="747749"/>
                  <a:pt x="4835372" y="1777601"/>
                </a:cubicBezTo>
                <a:lnTo>
                  <a:pt x="4838380" y="1789301"/>
                </a:lnTo>
                <a:lnTo>
                  <a:pt x="4684158" y="1649134"/>
                </a:lnTo>
                <a:cubicBezTo>
                  <a:pt x="4246839" y="1288226"/>
                  <a:pt x="3686184" y="1071423"/>
                  <a:pt x="3074893" y="1071423"/>
                </a:cubicBezTo>
                <a:cubicBezTo>
                  <a:pt x="2900239" y="1071423"/>
                  <a:pt x="2729718" y="1089121"/>
                  <a:pt x="2565026" y="1122822"/>
                </a:cubicBezTo>
                <a:lnTo>
                  <a:pt x="2419190" y="1160320"/>
                </a:lnTo>
                <a:lnTo>
                  <a:pt x="2273354" y="1122822"/>
                </a:lnTo>
                <a:cubicBezTo>
                  <a:pt x="2108663" y="1089121"/>
                  <a:pt x="1938142" y="1071423"/>
                  <a:pt x="1763487" y="1071423"/>
                </a:cubicBezTo>
                <a:cubicBezTo>
                  <a:pt x="1152196" y="1071423"/>
                  <a:pt x="591542" y="1288226"/>
                  <a:pt x="154222" y="1649134"/>
                </a:cubicBezTo>
                <a:lnTo>
                  <a:pt x="0" y="1789301"/>
                </a:lnTo>
                <a:lnTo>
                  <a:pt x="3008" y="1777601"/>
                </a:lnTo>
                <a:cubicBezTo>
                  <a:pt x="323326" y="747749"/>
                  <a:pt x="1283935" y="0"/>
                  <a:pt x="2419190" y="0"/>
                </a:cubicBezTo>
                <a:close/>
              </a:path>
            </a:pathLst>
          </a:cu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F3F9FAD2-93AE-4841-A64F-B3275E0B4167}"/>
              </a:ext>
            </a:extLst>
          </p:cNvPr>
          <p:cNvSpPr/>
          <p:nvPr/>
        </p:nvSpPr>
        <p:spPr>
          <a:xfrm>
            <a:off x="4221778" y="1735299"/>
            <a:ext cx="3748438" cy="3899524"/>
          </a:xfrm>
          <a:custGeom>
            <a:avLst/>
            <a:gdLst>
              <a:gd name="connsiteX0" fmla="*/ 1874219 w 3748438"/>
              <a:gd name="connsiteY0" fmla="*/ 0 h 3899524"/>
              <a:gd name="connsiteX1" fmla="*/ 1970837 w 3748438"/>
              <a:gd name="connsiteY1" fmla="*/ 24843 h 3899524"/>
              <a:gd name="connsiteX2" fmla="*/ 3748438 w 3748438"/>
              <a:gd name="connsiteY2" fmla="*/ 2441025 h 3899524"/>
              <a:gd name="connsiteX3" fmla="*/ 3697039 w 3748438"/>
              <a:gd name="connsiteY3" fmla="*/ 2950892 h 3899524"/>
              <a:gd name="connsiteX4" fmla="*/ 3637707 w 3748438"/>
              <a:gd name="connsiteY4" fmla="*/ 3181647 h 3899524"/>
              <a:gd name="connsiteX5" fmla="*/ 3483484 w 3748438"/>
              <a:gd name="connsiteY5" fmla="*/ 3321813 h 3899524"/>
              <a:gd name="connsiteX6" fmla="*/ 1874219 w 3748438"/>
              <a:gd name="connsiteY6" fmla="*/ 3899524 h 3899524"/>
              <a:gd name="connsiteX7" fmla="*/ 264954 w 3748438"/>
              <a:gd name="connsiteY7" fmla="*/ 3321813 h 3899524"/>
              <a:gd name="connsiteX8" fmla="*/ 110732 w 3748438"/>
              <a:gd name="connsiteY8" fmla="*/ 3181647 h 3899524"/>
              <a:gd name="connsiteX9" fmla="*/ 51399 w 3748438"/>
              <a:gd name="connsiteY9" fmla="*/ 2950892 h 3899524"/>
              <a:gd name="connsiteX10" fmla="*/ 0 w 3748438"/>
              <a:gd name="connsiteY10" fmla="*/ 2441025 h 3899524"/>
              <a:gd name="connsiteX11" fmla="*/ 1777601 w 3748438"/>
              <a:gd name="connsiteY11" fmla="*/ 24843 h 3899524"/>
              <a:gd name="connsiteX12" fmla="*/ 1874219 w 3748438"/>
              <a:gd name="connsiteY12" fmla="*/ 0 h 3899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748438" h="3899524">
                <a:moveTo>
                  <a:pt x="1874219" y="0"/>
                </a:moveTo>
                <a:lnTo>
                  <a:pt x="1970837" y="24843"/>
                </a:lnTo>
                <a:cubicBezTo>
                  <a:pt x="3000689" y="345161"/>
                  <a:pt x="3748438" y="1305770"/>
                  <a:pt x="3748438" y="2441025"/>
                </a:cubicBezTo>
                <a:cubicBezTo>
                  <a:pt x="3748438" y="2615680"/>
                  <a:pt x="3730740" y="2786201"/>
                  <a:pt x="3697039" y="2950892"/>
                </a:cubicBezTo>
                <a:lnTo>
                  <a:pt x="3637707" y="3181647"/>
                </a:lnTo>
                <a:lnTo>
                  <a:pt x="3483484" y="3321813"/>
                </a:lnTo>
                <a:cubicBezTo>
                  <a:pt x="3046165" y="3682721"/>
                  <a:pt x="2485510" y="3899524"/>
                  <a:pt x="1874219" y="3899524"/>
                </a:cubicBezTo>
                <a:cubicBezTo>
                  <a:pt x="1262928" y="3899524"/>
                  <a:pt x="702274" y="3682721"/>
                  <a:pt x="264954" y="3321813"/>
                </a:cubicBezTo>
                <a:lnTo>
                  <a:pt x="110732" y="3181647"/>
                </a:lnTo>
                <a:lnTo>
                  <a:pt x="51399" y="2950892"/>
                </a:lnTo>
                <a:cubicBezTo>
                  <a:pt x="17698" y="2786201"/>
                  <a:pt x="0" y="2615680"/>
                  <a:pt x="0" y="2441025"/>
                </a:cubicBezTo>
                <a:cubicBezTo>
                  <a:pt x="0" y="1305770"/>
                  <a:pt x="747749" y="345161"/>
                  <a:pt x="1777601" y="24843"/>
                </a:cubicBezTo>
                <a:lnTo>
                  <a:pt x="1874219" y="0"/>
                </a:lnTo>
                <a:close/>
              </a:path>
            </a:pathLst>
          </a:custGeom>
          <a:solidFill>
            <a:srgbClr val="FDAD2B"/>
          </a:solidFill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C8FB5B6-CCB9-4C88-A012-85FF1E796AF0}"/>
              </a:ext>
            </a:extLst>
          </p:cNvPr>
          <p:cNvSpPr/>
          <p:nvPr/>
        </p:nvSpPr>
        <p:spPr>
          <a:xfrm>
            <a:off x="2910373" y="2364280"/>
            <a:ext cx="3185625" cy="4341966"/>
          </a:xfrm>
          <a:custGeom>
            <a:avLst/>
            <a:gdLst>
              <a:gd name="connsiteX0" fmla="*/ 766435 w 3185625"/>
              <a:gd name="connsiteY0" fmla="*/ 0 h 4341966"/>
              <a:gd name="connsiteX1" fmla="*/ 707102 w 3185625"/>
              <a:gd name="connsiteY1" fmla="*/ 230754 h 4341966"/>
              <a:gd name="connsiteX2" fmla="*/ 655703 w 3185625"/>
              <a:gd name="connsiteY2" fmla="*/ 740621 h 4341966"/>
              <a:gd name="connsiteX3" fmla="*/ 1396700 w 3185625"/>
              <a:gd name="connsiteY3" fmla="*/ 2529546 h 4341966"/>
              <a:gd name="connsiteX4" fmla="*/ 1422138 w 3185625"/>
              <a:gd name="connsiteY4" fmla="*/ 2552666 h 4341966"/>
              <a:gd name="connsiteX5" fmla="*/ 1425146 w 3185625"/>
              <a:gd name="connsiteY5" fmla="*/ 2564365 h 4341966"/>
              <a:gd name="connsiteX6" fmla="*/ 3089007 w 3185625"/>
              <a:gd name="connsiteY6" fmla="*/ 4228226 h 4341966"/>
              <a:gd name="connsiteX7" fmla="*/ 3185625 w 3185625"/>
              <a:gd name="connsiteY7" fmla="*/ 4253069 h 4341966"/>
              <a:gd name="connsiteX8" fmla="*/ 3039789 w 3185625"/>
              <a:gd name="connsiteY8" fmla="*/ 4290567 h 4341966"/>
              <a:gd name="connsiteX9" fmla="*/ 2529922 w 3185625"/>
              <a:gd name="connsiteY9" fmla="*/ 4341966 h 4341966"/>
              <a:gd name="connsiteX10" fmla="*/ 0 w 3185625"/>
              <a:gd name="connsiteY10" fmla="*/ 1812044 h 4341966"/>
              <a:gd name="connsiteX11" fmla="*/ 740997 w 3185625"/>
              <a:gd name="connsiteY11" fmla="*/ 23119 h 4341966"/>
              <a:gd name="connsiteX12" fmla="*/ 766435 w 3185625"/>
              <a:gd name="connsiteY12" fmla="*/ 0 h 4341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5625" h="4341966">
                <a:moveTo>
                  <a:pt x="766435" y="0"/>
                </a:moveTo>
                <a:lnTo>
                  <a:pt x="707102" y="230754"/>
                </a:lnTo>
                <a:cubicBezTo>
                  <a:pt x="673401" y="395446"/>
                  <a:pt x="655703" y="565967"/>
                  <a:pt x="655703" y="740621"/>
                </a:cubicBezTo>
                <a:cubicBezTo>
                  <a:pt x="655703" y="1439240"/>
                  <a:pt x="938874" y="2071720"/>
                  <a:pt x="1396700" y="2529546"/>
                </a:cubicBezTo>
                <a:lnTo>
                  <a:pt x="1422138" y="2552666"/>
                </a:lnTo>
                <a:lnTo>
                  <a:pt x="1425146" y="2564365"/>
                </a:lnTo>
                <a:cubicBezTo>
                  <a:pt x="1671544" y="3356559"/>
                  <a:pt x="2296813" y="3981828"/>
                  <a:pt x="3089007" y="4228226"/>
                </a:cubicBezTo>
                <a:lnTo>
                  <a:pt x="3185625" y="4253069"/>
                </a:lnTo>
                <a:lnTo>
                  <a:pt x="3039789" y="4290567"/>
                </a:lnTo>
                <a:cubicBezTo>
                  <a:pt x="2875098" y="4324268"/>
                  <a:pt x="2704577" y="4341966"/>
                  <a:pt x="2529922" y="4341966"/>
                </a:cubicBezTo>
                <a:cubicBezTo>
                  <a:pt x="1132685" y="4341966"/>
                  <a:pt x="0" y="3209281"/>
                  <a:pt x="0" y="1812044"/>
                </a:cubicBezTo>
                <a:cubicBezTo>
                  <a:pt x="0" y="1113426"/>
                  <a:pt x="283171" y="480945"/>
                  <a:pt x="740997" y="23119"/>
                </a:cubicBezTo>
                <a:lnTo>
                  <a:pt x="766435" y="0"/>
                </a:lnTo>
                <a:close/>
              </a:path>
            </a:pathLst>
          </a:cu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EF5E4E3-0FBD-4961-AEC1-2771C365BE77}"/>
              </a:ext>
            </a:extLst>
          </p:cNvPr>
          <p:cNvSpPr/>
          <p:nvPr/>
        </p:nvSpPr>
        <p:spPr>
          <a:xfrm>
            <a:off x="6095998" y="2364280"/>
            <a:ext cx="3185625" cy="4341966"/>
          </a:xfrm>
          <a:custGeom>
            <a:avLst/>
            <a:gdLst>
              <a:gd name="connsiteX0" fmla="*/ 2419190 w 3185625"/>
              <a:gd name="connsiteY0" fmla="*/ 0 h 4341966"/>
              <a:gd name="connsiteX1" fmla="*/ 2444628 w 3185625"/>
              <a:gd name="connsiteY1" fmla="*/ 23119 h 4341966"/>
              <a:gd name="connsiteX2" fmla="*/ 3185625 w 3185625"/>
              <a:gd name="connsiteY2" fmla="*/ 1812044 h 4341966"/>
              <a:gd name="connsiteX3" fmla="*/ 655703 w 3185625"/>
              <a:gd name="connsiteY3" fmla="*/ 4341966 h 4341966"/>
              <a:gd name="connsiteX4" fmla="*/ 145836 w 3185625"/>
              <a:gd name="connsiteY4" fmla="*/ 4290567 h 4341966"/>
              <a:gd name="connsiteX5" fmla="*/ 0 w 3185625"/>
              <a:gd name="connsiteY5" fmla="*/ 4253069 h 4341966"/>
              <a:gd name="connsiteX6" fmla="*/ 96618 w 3185625"/>
              <a:gd name="connsiteY6" fmla="*/ 4228226 h 4341966"/>
              <a:gd name="connsiteX7" fmla="*/ 1760479 w 3185625"/>
              <a:gd name="connsiteY7" fmla="*/ 2564365 h 4341966"/>
              <a:gd name="connsiteX8" fmla="*/ 1763488 w 3185625"/>
              <a:gd name="connsiteY8" fmla="*/ 2552666 h 4341966"/>
              <a:gd name="connsiteX9" fmla="*/ 1788925 w 3185625"/>
              <a:gd name="connsiteY9" fmla="*/ 2529546 h 4341966"/>
              <a:gd name="connsiteX10" fmla="*/ 2529922 w 3185625"/>
              <a:gd name="connsiteY10" fmla="*/ 740621 h 4341966"/>
              <a:gd name="connsiteX11" fmla="*/ 2478523 w 3185625"/>
              <a:gd name="connsiteY11" fmla="*/ 230754 h 4341966"/>
              <a:gd name="connsiteX12" fmla="*/ 2419190 w 3185625"/>
              <a:gd name="connsiteY12" fmla="*/ 0 h 4341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5625" h="4341966">
                <a:moveTo>
                  <a:pt x="2419190" y="0"/>
                </a:moveTo>
                <a:lnTo>
                  <a:pt x="2444628" y="23119"/>
                </a:lnTo>
                <a:cubicBezTo>
                  <a:pt x="2902454" y="480945"/>
                  <a:pt x="3185625" y="1113426"/>
                  <a:pt x="3185625" y="1812044"/>
                </a:cubicBezTo>
                <a:cubicBezTo>
                  <a:pt x="3185625" y="3209281"/>
                  <a:pt x="2052940" y="4341966"/>
                  <a:pt x="655703" y="4341966"/>
                </a:cubicBezTo>
                <a:cubicBezTo>
                  <a:pt x="481049" y="4341966"/>
                  <a:pt x="310528" y="4324268"/>
                  <a:pt x="145836" y="4290567"/>
                </a:cubicBezTo>
                <a:lnTo>
                  <a:pt x="0" y="4253069"/>
                </a:lnTo>
                <a:lnTo>
                  <a:pt x="96618" y="4228226"/>
                </a:lnTo>
                <a:cubicBezTo>
                  <a:pt x="888812" y="3981828"/>
                  <a:pt x="1514081" y="3356559"/>
                  <a:pt x="1760479" y="2564365"/>
                </a:cubicBezTo>
                <a:lnTo>
                  <a:pt x="1763488" y="2552666"/>
                </a:lnTo>
                <a:lnTo>
                  <a:pt x="1788925" y="2529546"/>
                </a:lnTo>
                <a:cubicBezTo>
                  <a:pt x="2246751" y="2071720"/>
                  <a:pt x="2529922" y="1439240"/>
                  <a:pt x="2529922" y="740621"/>
                </a:cubicBezTo>
                <a:cubicBezTo>
                  <a:pt x="2529922" y="565967"/>
                  <a:pt x="2512224" y="395446"/>
                  <a:pt x="2478523" y="230754"/>
                </a:cubicBezTo>
                <a:lnTo>
                  <a:pt x="2419190" y="0"/>
                </a:lnTo>
                <a:close/>
              </a:path>
            </a:pathLst>
          </a:custGeom>
          <a:noFill/>
          <a:ln w="44450">
            <a:solidFill>
              <a:srgbClr val="FECA7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0CCCBEE-B48C-4405-98F2-BFBE334C8442}"/>
              </a:ext>
            </a:extLst>
          </p:cNvPr>
          <p:cNvSpPr txBox="1"/>
          <p:nvPr/>
        </p:nvSpPr>
        <p:spPr>
          <a:xfrm>
            <a:off x="704373" y="5277209"/>
            <a:ext cx="330093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10 X</a:t>
            </a:r>
          </a:p>
          <a:p>
            <a:pPr algn="ctr"/>
            <a:r>
              <a:rPr lang="en-CA" sz="3200" dirty="0"/>
              <a:t>Addressable Market</a:t>
            </a:r>
            <a:endParaRPr lang="en-CA" sz="20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1A06E36-ECA4-4156-A546-B757B3EBA088}"/>
              </a:ext>
            </a:extLst>
          </p:cNvPr>
          <p:cNvSpPr txBox="1"/>
          <p:nvPr/>
        </p:nvSpPr>
        <p:spPr>
          <a:xfrm>
            <a:off x="8297421" y="5337341"/>
            <a:ext cx="31856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½ Halve </a:t>
            </a:r>
          </a:p>
          <a:p>
            <a:pPr algn="ctr"/>
            <a:r>
              <a:rPr lang="en-CA" sz="3200" dirty="0"/>
              <a:t>operating costs</a:t>
            </a:r>
            <a:endParaRPr lang="en-CA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E0AAF0A-CD82-48B7-B6CD-11BF6A3D13C0}"/>
              </a:ext>
            </a:extLst>
          </p:cNvPr>
          <p:cNvCxnSpPr>
            <a:cxnSpLocks/>
          </p:cNvCxnSpPr>
          <p:nvPr/>
        </p:nvCxnSpPr>
        <p:spPr>
          <a:xfrm>
            <a:off x="6092273" y="707923"/>
            <a:ext cx="0" cy="864570"/>
          </a:xfrm>
          <a:prstGeom prst="straightConnector1">
            <a:avLst/>
          </a:prstGeom>
          <a:ln w="1270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5A6E2EBE-961F-4F70-B168-E12C330D7F82}"/>
              </a:ext>
            </a:extLst>
          </p:cNvPr>
          <p:cNvCxnSpPr>
            <a:cxnSpLocks/>
          </p:cNvCxnSpPr>
          <p:nvPr/>
        </p:nvCxnSpPr>
        <p:spPr>
          <a:xfrm flipV="1">
            <a:off x="3395401" y="4990855"/>
            <a:ext cx="826377" cy="466048"/>
          </a:xfrm>
          <a:prstGeom prst="straightConnector1">
            <a:avLst/>
          </a:prstGeom>
          <a:ln w="1270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CCB42EAC-76DF-4585-A1D4-7DDDA846B16F}"/>
              </a:ext>
            </a:extLst>
          </p:cNvPr>
          <p:cNvCxnSpPr>
            <a:cxnSpLocks/>
          </p:cNvCxnSpPr>
          <p:nvPr/>
        </p:nvCxnSpPr>
        <p:spPr>
          <a:xfrm flipH="1" flipV="1">
            <a:off x="7970219" y="4958555"/>
            <a:ext cx="826374" cy="498348"/>
          </a:xfrm>
          <a:prstGeom prst="straightConnector1">
            <a:avLst/>
          </a:prstGeom>
          <a:ln w="1270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78960B68-07C9-47DB-9CEE-0EA7B9FC65FD}"/>
              </a:ext>
            </a:extLst>
          </p:cNvPr>
          <p:cNvSpPr txBox="1"/>
          <p:nvPr/>
        </p:nvSpPr>
        <p:spPr>
          <a:xfrm>
            <a:off x="4332509" y="3223396"/>
            <a:ext cx="35269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5400" dirty="0">
                <a:solidFill>
                  <a:srgbClr val="024078"/>
                </a:solidFill>
              </a:rPr>
              <a:t>Automation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D0E085F-AA3C-40CD-B15C-3D6840845930}"/>
              </a:ext>
            </a:extLst>
          </p:cNvPr>
          <p:cNvSpPr/>
          <p:nvPr/>
        </p:nvSpPr>
        <p:spPr>
          <a:xfrm rot="18413217">
            <a:off x="3497213" y="2487630"/>
            <a:ext cx="1443921" cy="400110"/>
          </a:xfrm>
          <a:prstGeom prst="rect">
            <a:avLst/>
          </a:prstGeom>
        </p:spPr>
        <p:txBody>
          <a:bodyPr vert="horz" wrap="none">
            <a:spAutoFit/>
          </a:bodyPr>
          <a:lstStyle/>
          <a:p>
            <a:pPr algn="ctr"/>
            <a:r>
              <a:rPr lang="en-CA" sz="2000" dirty="0"/>
              <a:t>competitors</a:t>
            </a:r>
            <a:endParaRPr lang="en-CA" sz="12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0163F93-18E4-4CB0-BA65-85296E5EE5A3}"/>
              </a:ext>
            </a:extLst>
          </p:cNvPr>
          <p:cNvSpPr/>
          <p:nvPr/>
        </p:nvSpPr>
        <p:spPr>
          <a:xfrm rot="3328546">
            <a:off x="7268597" y="2435237"/>
            <a:ext cx="1443921" cy="400110"/>
          </a:xfrm>
          <a:prstGeom prst="rect">
            <a:avLst/>
          </a:prstGeom>
        </p:spPr>
        <p:txBody>
          <a:bodyPr vert="horz" wrap="none">
            <a:spAutoFit/>
          </a:bodyPr>
          <a:lstStyle/>
          <a:p>
            <a:pPr algn="ctr"/>
            <a:r>
              <a:rPr lang="en-CA" sz="2000" dirty="0"/>
              <a:t>competitors</a:t>
            </a:r>
            <a:endParaRPr lang="en-CA" sz="12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1C42233-27B4-4266-92DD-CEE2CDDCBDDC}"/>
              </a:ext>
            </a:extLst>
          </p:cNvPr>
          <p:cNvSpPr/>
          <p:nvPr/>
        </p:nvSpPr>
        <p:spPr>
          <a:xfrm>
            <a:off x="5377149" y="5780745"/>
            <a:ext cx="1443921" cy="400110"/>
          </a:xfrm>
          <a:prstGeom prst="rect">
            <a:avLst/>
          </a:prstGeom>
        </p:spPr>
        <p:txBody>
          <a:bodyPr vert="horz" wrap="none">
            <a:spAutoFit/>
          </a:bodyPr>
          <a:lstStyle/>
          <a:p>
            <a:pPr algn="ctr"/>
            <a:r>
              <a:rPr lang="en-CA" sz="2000" dirty="0"/>
              <a:t>competitors</a:t>
            </a:r>
            <a:endParaRPr lang="en-CA" sz="1200" dirty="0"/>
          </a:p>
        </p:txBody>
      </p:sp>
    </p:spTree>
    <p:extLst>
      <p:ext uri="{BB962C8B-B14F-4D97-AF65-F5344CB8AC3E}">
        <p14:creationId xmlns:p14="http://schemas.microsoft.com/office/powerpoint/2010/main" val="39318300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E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16D0912-B74F-4C35-A407-8F9759587B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08" t="4588" r="7219" b="5663"/>
          <a:stretch/>
        </p:blipFill>
        <p:spPr>
          <a:xfrm>
            <a:off x="1504335" y="24432"/>
            <a:ext cx="9203777" cy="6833568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4733542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B3B9064-5D0D-4B41-9D8F-209EFD32EF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22205"/>
            <a:ext cx="7846380" cy="44135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9D41A9-8074-438A-BE1B-5A7AE39CA2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4652"/>
          <a:stretch/>
        </p:blipFill>
        <p:spPr>
          <a:xfrm>
            <a:off x="7846381" y="1222204"/>
            <a:ext cx="4345620" cy="44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7179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030DC39-D151-4F9D-9BFB-EED3B9C101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-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0224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5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close up of a logo&#10;&#10;Description automatically generated">
            <a:extLst>
              <a:ext uri="{FF2B5EF4-FFF2-40B4-BE49-F238E27FC236}">
                <a16:creationId xmlns:a16="http://schemas.microsoft.com/office/drawing/2014/main" id="{57B5AECC-641E-4D29-9369-511C3B8246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168" r="-28" b="12103"/>
          <a:stretch/>
        </p:blipFill>
        <p:spPr>
          <a:xfrm>
            <a:off x="6089490" y="0"/>
            <a:ext cx="6102510" cy="342858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958E0E1-4FF7-4689-B41B-BAFA2E58AB8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910" r="-28" b="12233"/>
          <a:stretch/>
        </p:blipFill>
        <p:spPr>
          <a:xfrm>
            <a:off x="-3395" y="184636"/>
            <a:ext cx="6099390" cy="3244364"/>
          </a:xfrm>
          <a:prstGeom prst="rect">
            <a:avLst/>
          </a:prstGeom>
        </p:spPr>
      </p:pic>
      <p:pic>
        <p:nvPicPr>
          <p:cNvPr id="29" name="Picture 28" descr="A close up of a logo&#10;&#10;Description automatically generated">
            <a:extLst>
              <a:ext uri="{FF2B5EF4-FFF2-40B4-BE49-F238E27FC236}">
                <a16:creationId xmlns:a16="http://schemas.microsoft.com/office/drawing/2014/main" id="{749688C4-57D1-48A8-87AC-B19D847F1DA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270" r="-28" b="13873"/>
          <a:stretch/>
        </p:blipFill>
        <p:spPr>
          <a:xfrm>
            <a:off x="0" y="3428790"/>
            <a:ext cx="6099390" cy="3244364"/>
          </a:xfrm>
          <a:prstGeom prst="rect">
            <a:avLst/>
          </a:prstGeom>
        </p:spPr>
      </p:pic>
      <p:pic>
        <p:nvPicPr>
          <p:cNvPr id="33" name="Picture 32" descr="A close up of a logo&#10;&#10;Description automatically generated">
            <a:extLst>
              <a:ext uri="{FF2B5EF4-FFF2-40B4-BE49-F238E27FC236}">
                <a16:creationId xmlns:a16="http://schemas.microsoft.com/office/drawing/2014/main" id="{B247DE09-37BF-4129-9637-6CDF1BF64D7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2" t="18423" b="12568"/>
          <a:stretch/>
        </p:blipFill>
        <p:spPr>
          <a:xfrm>
            <a:off x="6095995" y="3428580"/>
            <a:ext cx="6102507" cy="3280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9425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B30684C9-A697-460D-A704-F513387754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67834" y="867835"/>
            <a:ext cx="6858000" cy="51223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B43D74-0D21-4A96-8AE6-205F23D3F2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097" r="10680" b="9606"/>
          <a:stretch/>
        </p:blipFill>
        <p:spPr>
          <a:xfrm rot="10800000">
            <a:off x="5122332" y="4287760"/>
            <a:ext cx="7069667" cy="2570237"/>
          </a:xfrm>
          <a:prstGeom prst="rect">
            <a:avLst/>
          </a:prstGeom>
        </p:spPr>
      </p:pic>
      <p:pic>
        <p:nvPicPr>
          <p:cNvPr id="3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F423BACD-4C79-4664-8E52-0EB90162A99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02" t="3754" r="30928" b="19353"/>
          <a:stretch/>
        </p:blipFill>
        <p:spPr>
          <a:xfrm>
            <a:off x="10093911" y="0"/>
            <a:ext cx="2098089" cy="4282698"/>
          </a:xfrm>
          <a:prstGeom prst="rect">
            <a:avLst/>
          </a:prstGeom>
        </p:spPr>
      </p:pic>
      <p:pic>
        <p:nvPicPr>
          <p:cNvPr id="6" name="Picture 5" descr="A close up of a bowl&#10;&#10;Description automatically generated">
            <a:extLst>
              <a:ext uri="{FF2B5EF4-FFF2-40B4-BE49-F238E27FC236}">
                <a16:creationId xmlns:a16="http://schemas.microsoft.com/office/drawing/2014/main" id="{D1E4546C-A28E-4C83-94D0-10AE5C76231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87" t="2912" r="25946" b="3429"/>
          <a:stretch/>
        </p:blipFill>
        <p:spPr>
          <a:xfrm>
            <a:off x="5122331" y="0"/>
            <a:ext cx="4971580" cy="4282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8489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03756A8-A3C6-4368-85F1-44A0EFA73643}"/>
              </a:ext>
            </a:extLst>
          </p:cNvPr>
          <p:cNvSpPr txBox="1"/>
          <p:nvPr/>
        </p:nvSpPr>
        <p:spPr>
          <a:xfrm>
            <a:off x="4129596" y="380966"/>
            <a:ext cx="3932808" cy="1107996"/>
          </a:xfrm>
          <a:custGeom>
            <a:avLst/>
            <a:gdLst>
              <a:gd name="connsiteX0" fmla="*/ 0 w 3932808"/>
              <a:gd name="connsiteY0" fmla="*/ 0 h 1107996"/>
              <a:gd name="connsiteX1" fmla="*/ 3932808 w 3932808"/>
              <a:gd name="connsiteY1" fmla="*/ 0 h 1107996"/>
              <a:gd name="connsiteX2" fmla="*/ 3932808 w 3932808"/>
              <a:gd name="connsiteY2" fmla="*/ 1107996 h 1107996"/>
              <a:gd name="connsiteX3" fmla="*/ 0 w 3932808"/>
              <a:gd name="connsiteY3" fmla="*/ 1107996 h 1107996"/>
              <a:gd name="connsiteX4" fmla="*/ 0 w 3932808"/>
              <a:gd name="connsiteY4" fmla="*/ 0 h 1107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32808" h="1107996" extrusionOk="0">
                <a:moveTo>
                  <a:pt x="0" y="0"/>
                </a:moveTo>
                <a:cubicBezTo>
                  <a:pt x="1435388" y="118645"/>
                  <a:pt x="2098843" y="116012"/>
                  <a:pt x="3932808" y="0"/>
                </a:cubicBezTo>
                <a:cubicBezTo>
                  <a:pt x="3910004" y="253517"/>
                  <a:pt x="3997228" y="631474"/>
                  <a:pt x="3932808" y="1107996"/>
                </a:cubicBezTo>
                <a:cubicBezTo>
                  <a:pt x="2758827" y="1242596"/>
                  <a:pt x="1808007" y="950800"/>
                  <a:pt x="0" y="1107996"/>
                </a:cubicBezTo>
                <a:cubicBezTo>
                  <a:pt x="19812" y="837052"/>
                  <a:pt x="-50753" y="305699"/>
                  <a:pt x="0" y="0"/>
                </a:cubicBezTo>
                <a:close/>
              </a:path>
            </a:pathLst>
          </a:custGeom>
          <a:noFill/>
          <a:ln w="127000" cmpd="tri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CA" sz="6600" dirty="0"/>
              <a:t>Scalability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F9A685E-4E3B-4144-B27F-0CCF0EB9538A}"/>
              </a:ext>
            </a:extLst>
          </p:cNvPr>
          <p:cNvCxnSpPr>
            <a:cxnSpLocks/>
          </p:cNvCxnSpPr>
          <p:nvPr/>
        </p:nvCxnSpPr>
        <p:spPr>
          <a:xfrm>
            <a:off x="6685580" y="1918194"/>
            <a:ext cx="0" cy="4518502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026378E-B396-4457-940B-F0271D3DF107}"/>
              </a:ext>
            </a:extLst>
          </p:cNvPr>
          <p:cNvCxnSpPr>
            <a:cxnSpLocks/>
          </p:cNvCxnSpPr>
          <p:nvPr/>
        </p:nvCxnSpPr>
        <p:spPr>
          <a:xfrm>
            <a:off x="6685580" y="5818211"/>
            <a:ext cx="472960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312786C4-19F5-4A65-BB61-A6A3E11C3FF2}"/>
              </a:ext>
            </a:extLst>
          </p:cNvPr>
          <p:cNvSpPr/>
          <p:nvPr/>
        </p:nvSpPr>
        <p:spPr>
          <a:xfrm rot="10800000" flipH="1">
            <a:off x="6713371" y="5842722"/>
            <a:ext cx="556065" cy="596613"/>
          </a:xfrm>
          <a:prstGeom prst="rtTriangle">
            <a:avLst/>
          </a:prstGeom>
          <a:solidFill>
            <a:srgbClr val="5489B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D8D4369A-653C-454E-B963-F5BFB7D60D5E}"/>
              </a:ext>
            </a:extLst>
          </p:cNvPr>
          <p:cNvSpPr/>
          <p:nvPr/>
        </p:nvSpPr>
        <p:spPr>
          <a:xfrm rot="10800000" flipV="1">
            <a:off x="7296070" y="1918194"/>
            <a:ext cx="4190126" cy="3878961"/>
          </a:xfrm>
          <a:prstGeom prst="rtTriangle">
            <a:avLst/>
          </a:prstGeom>
          <a:solidFill>
            <a:srgbClr val="1B62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51024EF-B150-45DE-8659-29E7C82AF5A5}"/>
              </a:ext>
            </a:extLst>
          </p:cNvPr>
          <p:cNvSpPr/>
          <p:nvPr/>
        </p:nvSpPr>
        <p:spPr>
          <a:xfrm rot="16200000">
            <a:off x="4261137" y="3297245"/>
            <a:ext cx="43256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sz="2800" dirty="0"/>
              <a:t>Cumulative Cash Flow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E0D7B35E-773D-469B-BFB5-1F1750E17E0D}"/>
              </a:ext>
            </a:extLst>
          </p:cNvPr>
          <p:cNvSpPr/>
          <p:nvPr/>
        </p:nvSpPr>
        <p:spPr>
          <a:xfrm>
            <a:off x="7089516" y="5628747"/>
            <a:ext cx="330119" cy="340820"/>
          </a:xfrm>
          <a:prstGeom prst="ellipse">
            <a:avLst/>
          </a:prstGeom>
          <a:solidFill>
            <a:srgbClr val="FDAD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537206F-0E39-4939-B9C1-32E1C33F667A}"/>
              </a:ext>
            </a:extLst>
          </p:cNvPr>
          <p:cNvSpPr/>
          <p:nvPr/>
        </p:nvSpPr>
        <p:spPr>
          <a:xfrm>
            <a:off x="6852532" y="5997850"/>
            <a:ext cx="20448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sz="2800" dirty="0">
                <a:solidFill>
                  <a:srgbClr val="FDAD2B"/>
                </a:solidFill>
              </a:rPr>
              <a:t>Breakeven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3F6A90C-AF5B-4B01-AFB5-72DDFF61811A}"/>
              </a:ext>
            </a:extLst>
          </p:cNvPr>
          <p:cNvSpPr/>
          <p:nvPr/>
        </p:nvSpPr>
        <p:spPr>
          <a:xfrm>
            <a:off x="476255" y="1746951"/>
            <a:ext cx="4860531" cy="46897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sz="2800" dirty="0">
                <a:solidFill>
                  <a:srgbClr val="FDAD2B"/>
                </a:solidFill>
              </a:rPr>
              <a:t>Unit Price </a:t>
            </a:r>
          </a:p>
          <a:p>
            <a:pPr algn="ctr"/>
            <a:r>
              <a:rPr lang="en-CA" sz="2800" dirty="0"/>
              <a:t>($25,000)</a:t>
            </a:r>
          </a:p>
          <a:p>
            <a:pPr algn="ctr">
              <a:lnSpc>
                <a:spcPts val="2000"/>
              </a:lnSpc>
            </a:pPr>
            <a:r>
              <a:rPr lang="en-CA" sz="2800" dirty="0">
                <a:solidFill>
                  <a:srgbClr val="FDAD2B"/>
                </a:solidFill>
              </a:rPr>
              <a:t>__________________</a:t>
            </a:r>
          </a:p>
          <a:p>
            <a:pPr algn="ctr"/>
            <a:r>
              <a:rPr lang="en-CA" sz="2800" dirty="0">
                <a:solidFill>
                  <a:srgbClr val="FDAD2B"/>
                </a:solidFill>
              </a:rPr>
              <a:t>Ave. Industry rate </a:t>
            </a:r>
            <a:r>
              <a:rPr lang="en-CA" sz="2800" dirty="0"/>
              <a:t>($90/hr)</a:t>
            </a:r>
          </a:p>
          <a:p>
            <a:pPr algn="ctr"/>
            <a:r>
              <a:rPr lang="en-CA" sz="2800" dirty="0">
                <a:solidFill>
                  <a:srgbClr val="FDAD2B"/>
                </a:solidFill>
              </a:rPr>
              <a:t>X</a:t>
            </a:r>
          </a:p>
          <a:p>
            <a:pPr algn="ctr"/>
            <a:r>
              <a:rPr lang="en-CA" sz="2800" dirty="0">
                <a:solidFill>
                  <a:srgbClr val="FDAD2B"/>
                </a:solidFill>
              </a:rPr>
              <a:t>Ave. Occupancy rate </a:t>
            </a:r>
            <a:r>
              <a:rPr lang="en-CA" sz="2800" dirty="0"/>
              <a:t>(%50)</a:t>
            </a:r>
          </a:p>
          <a:p>
            <a:pPr algn="ctr"/>
            <a:r>
              <a:rPr lang="en-CA" sz="2800" dirty="0">
                <a:solidFill>
                  <a:srgbClr val="FDAD2B"/>
                </a:solidFill>
              </a:rPr>
              <a:t>-</a:t>
            </a:r>
          </a:p>
          <a:p>
            <a:pPr algn="ctr"/>
            <a:r>
              <a:rPr lang="en-CA" sz="2800" dirty="0">
                <a:solidFill>
                  <a:srgbClr val="FDAD2B"/>
                </a:solidFill>
              </a:rPr>
              <a:t>Customer Acquisition &amp;</a:t>
            </a:r>
          </a:p>
          <a:p>
            <a:pPr algn="ctr"/>
            <a:r>
              <a:rPr lang="en-CA" sz="2800" dirty="0">
                <a:solidFill>
                  <a:srgbClr val="FDAD2B"/>
                </a:solidFill>
              </a:rPr>
              <a:t>Operational costs</a:t>
            </a:r>
          </a:p>
          <a:p>
            <a:pPr algn="ctr">
              <a:lnSpc>
                <a:spcPts val="2000"/>
              </a:lnSpc>
            </a:pPr>
            <a:r>
              <a:rPr lang="en-CA" sz="2800" dirty="0">
                <a:solidFill>
                  <a:srgbClr val="FDAD2B"/>
                </a:solidFill>
              </a:rPr>
              <a:t>__________________</a:t>
            </a:r>
          </a:p>
          <a:p>
            <a:pPr algn="ctr">
              <a:lnSpc>
                <a:spcPts val="5500"/>
              </a:lnSpc>
            </a:pPr>
            <a:r>
              <a:rPr lang="en-CA" sz="2800" dirty="0"/>
              <a:t>= unit payback period (90 days)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C492853-BAB5-4499-8BAA-E8DECE1ED394}"/>
              </a:ext>
            </a:extLst>
          </p:cNvPr>
          <p:cNvSpPr/>
          <p:nvPr/>
        </p:nvSpPr>
        <p:spPr>
          <a:xfrm>
            <a:off x="11267757" y="5628747"/>
            <a:ext cx="330119" cy="340820"/>
          </a:xfrm>
          <a:prstGeom prst="ellipse">
            <a:avLst/>
          </a:prstGeom>
          <a:solidFill>
            <a:srgbClr val="FDAD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554473A-B01F-4774-95D7-453E9CBBF2BA}"/>
              </a:ext>
            </a:extLst>
          </p:cNvPr>
          <p:cNvSpPr/>
          <p:nvPr/>
        </p:nvSpPr>
        <p:spPr>
          <a:xfrm>
            <a:off x="10525275" y="5999097"/>
            <a:ext cx="10726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CA" sz="2800" dirty="0">
                <a:solidFill>
                  <a:srgbClr val="FDAD2B"/>
                </a:solidFill>
              </a:rPr>
              <a:t>Year 5</a:t>
            </a:r>
          </a:p>
        </p:txBody>
      </p:sp>
    </p:spTree>
    <p:extLst>
      <p:ext uri="{BB962C8B-B14F-4D97-AF65-F5344CB8AC3E}">
        <p14:creationId xmlns:p14="http://schemas.microsoft.com/office/powerpoint/2010/main" val="35420534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34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FAB50034-7810-4A48-853E-180E6232C10C}"/>
              </a:ext>
            </a:extLst>
          </p:cNvPr>
          <p:cNvSpPr txBox="1"/>
          <p:nvPr/>
        </p:nvSpPr>
        <p:spPr>
          <a:xfrm>
            <a:off x="254078" y="184776"/>
            <a:ext cx="4858696" cy="6524863"/>
          </a:xfrm>
          <a:custGeom>
            <a:avLst/>
            <a:gdLst>
              <a:gd name="connsiteX0" fmla="*/ 0 w 4858696"/>
              <a:gd name="connsiteY0" fmla="*/ 0 h 6524863"/>
              <a:gd name="connsiteX1" fmla="*/ 4858696 w 4858696"/>
              <a:gd name="connsiteY1" fmla="*/ 0 h 6524863"/>
              <a:gd name="connsiteX2" fmla="*/ 4858696 w 4858696"/>
              <a:gd name="connsiteY2" fmla="*/ 6524863 h 6524863"/>
              <a:gd name="connsiteX3" fmla="*/ 0 w 4858696"/>
              <a:gd name="connsiteY3" fmla="*/ 6524863 h 6524863"/>
              <a:gd name="connsiteX4" fmla="*/ 0 w 4858696"/>
              <a:gd name="connsiteY4" fmla="*/ 0 h 6524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58696" h="6524863" fill="none" extrusionOk="0">
                <a:moveTo>
                  <a:pt x="0" y="0"/>
                </a:moveTo>
                <a:cubicBezTo>
                  <a:pt x="1740440" y="-49533"/>
                  <a:pt x="3524018" y="-14809"/>
                  <a:pt x="4858696" y="0"/>
                </a:cubicBezTo>
                <a:cubicBezTo>
                  <a:pt x="4946335" y="3133613"/>
                  <a:pt x="4786017" y="5259737"/>
                  <a:pt x="4858696" y="6524863"/>
                </a:cubicBezTo>
                <a:cubicBezTo>
                  <a:pt x="3590223" y="6476632"/>
                  <a:pt x="1607141" y="6609318"/>
                  <a:pt x="0" y="6524863"/>
                </a:cubicBezTo>
                <a:cubicBezTo>
                  <a:pt x="-38581" y="4687217"/>
                  <a:pt x="63341" y="2142484"/>
                  <a:pt x="0" y="0"/>
                </a:cubicBezTo>
                <a:close/>
              </a:path>
              <a:path w="4858696" h="6524863" stroke="0" extrusionOk="0">
                <a:moveTo>
                  <a:pt x="0" y="0"/>
                </a:moveTo>
                <a:cubicBezTo>
                  <a:pt x="1291446" y="118645"/>
                  <a:pt x="4254191" y="116012"/>
                  <a:pt x="4858696" y="0"/>
                </a:cubicBezTo>
                <a:cubicBezTo>
                  <a:pt x="4725814" y="2770923"/>
                  <a:pt x="4943647" y="4331933"/>
                  <a:pt x="4858696" y="6524863"/>
                </a:cubicBezTo>
                <a:cubicBezTo>
                  <a:pt x="4189144" y="6659463"/>
                  <a:pt x="783959" y="6367667"/>
                  <a:pt x="0" y="6524863"/>
                </a:cubicBezTo>
                <a:cubicBezTo>
                  <a:pt x="-20187" y="5659786"/>
                  <a:pt x="-152480" y="2615467"/>
                  <a:pt x="0" y="0"/>
                </a:cubicBezTo>
                <a:close/>
              </a:path>
            </a:pathLst>
          </a:custGeom>
          <a:solidFill>
            <a:srgbClr val="1B62A0"/>
          </a:solidFill>
          <a:ln w="101600" cmpd="tri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endParaRPr lang="en-CA" sz="5400" dirty="0"/>
          </a:p>
          <a:p>
            <a:pPr algn="ctr"/>
            <a:endParaRPr lang="en-CA" sz="5400" dirty="0"/>
          </a:p>
          <a:p>
            <a:pPr algn="ctr"/>
            <a:r>
              <a:rPr lang="en-CA" sz="5400" dirty="0"/>
              <a:t>$30.9B</a:t>
            </a:r>
          </a:p>
          <a:p>
            <a:pPr algn="ctr"/>
            <a:r>
              <a:rPr lang="en-CA" sz="3200" dirty="0"/>
              <a:t>Australian Marine Tourism Industry 2019</a:t>
            </a:r>
          </a:p>
          <a:p>
            <a:pPr algn="ctr"/>
            <a:endParaRPr lang="en-CA" sz="3200" dirty="0"/>
          </a:p>
          <a:p>
            <a:pPr algn="ctr"/>
            <a:endParaRPr lang="en-CA" sz="3200" dirty="0"/>
          </a:p>
          <a:p>
            <a:pPr algn="ctr"/>
            <a:endParaRPr lang="en-CA" sz="3200" dirty="0"/>
          </a:p>
          <a:p>
            <a:pPr algn="ctr"/>
            <a:endParaRPr lang="en-CA" sz="3200" dirty="0"/>
          </a:p>
          <a:p>
            <a:pPr algn="ctr"/>
            <a:endParaRPr lang="en-CA" sz="3200" dirty="0"/>
          </a:p>
          <a:p>
            <a:pPr algn="ctr"/>
            <a:endParaRPr lang="en-CA" sz="3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9C6B63-3BD7-445A-AF69-0B544BE2F12A}"/>
              </a:ext>
            </a:extLst>
          </p:cNvPr>
          <p:cNvSpPr txBox="1"/>
          <p:nvPr/>
        </p:nvSpPr>
        <p:spPr>
          <a:xfrm>
            <a:off x="5436968" y="2838937"/>
            <a:ext cx="3255019" cy="3877985"/>
          </a:xfrm>
          <a:custGeom>
            <a:avLst/>
            <a:gdLst>
              <a:gd name="connsiteX0" fmla="*/ 0 w 3255019"/>
              <a:gd name="connsiteY0" fmla="*/ 0 h 3877985"/>
              <a:gd name="connsiteX1" fmla="*/ 3255019 w 3255019"/>
              <a:gd name="connsiteY1" fmla="*/ 0 h 3877985"/>
              <a:gd name="connsiteX2" fmla="*/ 3255019 w 3255019"/>
              <a:gd name="connsiteY2" fmla="*/ 3877985 h 3877985"/>
              <a:gd name="connsiteX3" fmla="*/ 0 w 3255019"/>
              <a:gd name="connsiteY3" fmla="*/ 3877985 h 3877985"/>
              <a:gd name="connsiteX4" fmla="*/ 0 w 3255019"/>
              <a:gd name="connsiteY4" fmla="*/ 0 h 38779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5019" h="3877985" fill="none" extrusionOk="0">
                <a:moveTo>
                  <a:pt x="0" y="0"/>
                </a:moveTo>
                <a:cubicBezTo>
                  <a:pt x="954994" y="-49533"/>
                  <a:pt x="2761736" y="-14809"/>
                  <a:pt x="3255019" y="0"/>
                </a:cubicBezTo>
                <a:cubicBezTo>
                  <a:pt x="3342658" y="947462"/>
                  <a:pt x="3182340" y="3246450"/>
                  <a:pt x="3255019" y="3877985"/>
                </a:cubicBezTo>
                <a:cubicBezTo>
                  <a:pt x="1724662" y="3829754"/>
                  <a:pt x="554688" y="3962440"/>
                  <a:pt x="0" y="3877985"/>
                </a:cubicBezTo>
                <a:cubicBezTo>
                  <a:pt x="-38581" y="2305324"/>
                  <a:pt x="63341" y="450618"/>
                  <a:pt x="0" y="0"/>
                </a:cubicBezTo>
                <a:close/>
              </a:path>
              <a:path w="3255019" h="3877985" stroke="0" extrusionOk="0">
                <a:moveTo>
                  <a:pt x="0" y="0"/>
                </a:moveTo>
                <a:cubicBezTo>
                  <a:pt x="729316" y="118645"/>
                  <a:pt x="2716935" y="116012"/>
                  <a:pt x="3255019" y="0"/>
                </a:cubicBezTo>
                <a:cubicBezTo>
                  <a:pt x="3122137" y="757101"/>
                  <a:pt x="3339970" y="2687251"/>
                  <a:pt x="3255019" y="3877985"/>
                </a:cubicBezTo>
                <a:cubicBezTo>
                  <a:pt x="2060743" y="4012585"/>
                  <a:pt x="1003509" y="3720789"/>
                  <a:pt x="0" y="3877985"/>
                </a:cubicBezTo>
                <a:cubicBezTo>
                  <a:pt x="-20187" y="2662561"/>
                  <a:pt x="-152480" y="1021948"/>
                  <a:pt x="0" y="0"/>
                </a:cubicBezTo>
                <a:close/>
              </a:path>
            </a:pathLst>
          </a:custGeom>
          <a:solidFill>
            <a:srgbClr val="5489B8"/>
          </a:solidFill>
          <a:ln w="101600" cmpd="tri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endParaRPr lang="en-CA" sz="5400" dirty="0"/>
          </a:p>
          <a:p>
            <a:pPr algn="ctr"/>
            <a:r>
              <a:rPr lang="en-CA" sz="5400" dirty="0"/>
              <a:t>$1B</a:t>
            </a:r>
          </a:p>
          <a:p>
            <a:pPr algn="ctr"/>
            <a:r>
              <a:rPr lang="en-CA" sz="3200" dirty="0"/>
              <a:t>Moreton Bay Tourism</a:t>
            </a:r>
          </a:p>
          <a:p>
            <a:pPr algn="ctr"/>
            <a:r>
              <a:rPr lang="en-CA" sz="3200" dirty="0"/>
              <a:t>2031</a:t>
            </a:r>
          </a:p>
          <a:p>
            <a:pPr algn="ctr"/>
            <a:endParaRPr lang="en-CA" sz="1600" dirty="0"/>
          </a:p>
          <a:p>
            <a:pPr algn="ctr"/>
            <a:endParaRPr lang="en-CA" dirty="0"/>
          </a:p>
          <a:p>
            <a:pPr algn="ctr"/>
            <a:endParaRPr lang="en-CA" sz="8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87F5846-9843-4912-9A32-3160FB2FFD85}"/>
              </a:ext>
            </a:extLst>
          </p:cNvPr>
          <p:cNvSpPr txBox="1"/>
          <p:nvPr/>
        </p:nvSpPr>
        <p:spPr>
          <a:xfrm>
            <a:off x="9016182" y="4470153"/>
            <a:ext cx="3001194" cy="2246769"/>
          </a:xfrm>
          <a:custGeom>
            <a:avLst/>
            <a:gdLst>
              <a:gd name="connsiteX0" fmla="*/ 0 w 3001194"/>
              <a:gd name="connsiteY0" fmla="*/ 0 h 2246769"/>
              <a:gd name="connsiteX1" fmla="*/ 3001194 w 3001194"/>
              <a:gd name="connsiteY1" fmla="*/ 0 h 2246769"/>
              <a:gd name="connsiteX2" fmla="*/ 3001194 w 3001194"/>
              <a:gd name="connsiteY2" fmla="*/ 2246769 h 2246769"/>
              <a:gd name="connsiteX3" fmla="*/ 0 w 3001194"/>
              <a:gd name="connsiteY3" fmla="*/ 2246769 h 2246769"/>
              <a:gd name="connsiteX4" fmla="*/ 0 w 3001194"/>
              <a:gd name="connsiteY4" fmla="*/ 0 h 2246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01194" h="2246769" fill="none" extrusionOk="0">
                <a:moveTo>
                  <a:pt x="0" y="0"/>
                </a:moveTo>
                <a:cubicBezTo>
                  <a:pt x="1060842" y="-49533"/>
                  <a:pt x="2621185" y="-14809"/>
                  <a:pt x="3001194" y="0"/>
                </a:cubicBezTo>
                <a:cubicBezTo>
                  <a:pt x="3088833" y="709360"/>
                  <a:pt x="2928515" y="1654734"/>
                  <a:pt x="3001194" y="2246769"/>
                </a:cubicBezTo>
                <a:cubicBezTo>
                  <a:pt x="2655480" y="2198538"/>
                  <a:pt x="872083" y="2331224"/>
                  <a:pt x="0" y="2246769"/>
                </a:cubicBezTo>
                <a:cubicBezTo>
                  <a:pt x="-38581" y="1920957"/>
                  <a:pt x="63341" y="953370"/>
                  <a:pt x="0" y="0"/>
                </a:cubicBezTo>
                <a:close/>
              </a:path>
              <a:path w="3001194" h="2246769" stroke="0" extrusionOk="0">
                <a:moveTo>
                  <a:pt x="0" y="0"/>
                </a:moveTo>
                <a:cubicBezTo>
                  <a:pt x="953667" y="118645"/>
                  <a:pt x="2580627" y="116012"/>
                  <a:pt x="3001194" y="0"/>
                </a:cubicBezTo>
                <a:cubicBezTo>
                  <a:pt x="2868312" y="629768"/>
                  <a:pt x="3086145" y="1685603"/>
                  <a:pt x="3001194" y="2246769"/>
                </a:cubicBezTo>
                <a:cubicBezTo>
                  <a:pt x="2512097" y="2381369"/>
                  <a:pt x="1493657" y="2089573"/>
                  <a:pt x="0" y="2246769"/>
                </a:cubicBezTo>
                <a:cubicBezTo>
                  <a:pt x="-20187" y="1576725"/>
                  <a:pt x="-152480" y="995154"/>
                  <a:pt x="0" y="0"/>
                </a:cubicBezTo>
                <a:close/>
              </a:path>
            </a:pathLst>
          </a:custGeom>
          <a:solidFill>
            <a:srgbClr val="FDAD2B"/>
          </a:solidFill>
          <a:ln w="101600" cmpd="tri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CA" sz="4400" dirty="0"/>
              <a:t>$15M</a:t>
            </a:r>
          </a:p>
          <a:p>
            <a:pPr algn="ctr"/>
            <a:r>
              <a:rPr lang="en-CA" sz="3200" dirty="0"/>
              <a:t>Automated Marine </a:t>
            </a:r>
          </a:p>
          <a:p>
            <a:pPr algn="ctr"/>
            <a:r>
              <a:rPr lang="en-CA" sz="3200" dirty="0"/>
              <a:t>Tourism 2022</a:t>
            </a:r>
          </a:p>
        </p:txBody>
      </p:sp>
    </p:spTree>
    <p:extLst>
      <p:ext uri="{BB962C8B-B14F-4D97-AF65-F5344CB8AC3E}">
        <p14:creationId xmlns:p14="http://schemas.microsoft.com/office/powerpoint/2010/main" val="40426653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ree next to a body of water&#10;&#10;Description automatically generated">
            <a:extLst>
              <a:ext uri="{FF2B5EF4-FFF2-40B4-BE49-F238E27FC236}">
                <a16:creationId xmlns:a16="http://schemas.microsoft.com/office/drawing/2014/main" id="{FAB02C66-7388-4AE5-8659-BC2547C774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0903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5FFBD39-3733-428B-BA9C-53E8EAAFD93D}"/>
              </a:ext>
            </a:extLst>
          </p:cNvPr>
          <p:cNvSpPr txBox="1"/>
          <p:nvPr/>
        </p:nvSpPr>
        <p:spPr>
          <a:xfrm>
            <a:off x="3836448" y="2875002"/>
            <a:ext cx="4519104" cy="1107996"/>
          </a:xfrm>
          <a:custGeom>
            <a:avLst/>
            <a:gdLst>
              <a:gd name="connsiteX0" fmla="*/ 0 w 4519104"/>
              <a:gd name="connsiteY0" fmla="*/ 0 h 1107996"/>
              <a:gd name="connsiteX1" fmla="*/ 4519104 w 4519104"/>
              <a:gd name="connsiteY1" fmla="*/ 0 h 1107996"/>
              <a:gd name="connsiteX2" fmla="*/ 4519104 w 4519104"/>
              <a:gd name="connsiteY2" fmla="*/ 1107996 h 1107996"/>
              <a:gd name="connsiteX3" fmla="*/ 0 w 4519104"/>
              <a:gd name="connsiteY3" fmla="*/ 1107996 h 1107996"/>
              <a:gd name="connsiteX4" fmla="*/ 0 w 4519104"/>
              <a:gd name="connsiteY4" fmla="*/ 0 h 1107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9104" h="1107996" extrusionOk="0">
                <a:moveTo>
                  <a:pt x="0" y="0"/>
                </a:moveTo>
                <a:cubicBezTo>
                  <a:pt x="463967" y="118645"/>
                  <a:pt x="2477092" y="116012"/>
                  <a:pt x="4519104" y="0"/>
                </a:cubicBezTo>
                <a:cubicBezTo>
                  <a:pt x="4496300" y="253517"/>
                  <a:pt x="4583524" y="631474"/>
                  <a:pt x="4519104" y="1107996"/>
                </a:cubicBezTo>
                <a:cubicBezTo>
                  <a:pt x="2376287" y="1242596"/>
                  <a:pt x="2051934" y="950800"/>
                  <a:pt x="0" y="1107996"/>
                </a:cubicBezTo>
                <a:cubicBezTo>
                  <a:pt x="19812" y="837052"/>
                  <a:pt x="-50753" y="305699"/>
                  <a:pt x="0" y="0"/>
                </a:cubicBezTo>
                <a:close/>
              </a:path>
            </a:pathLst>
          </a:custGeom>
          <a:noFill/>
          <a:ln w="127000" cmpd="tri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CA" sz="66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778207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296</Words>
  <Application>Microsoft Office PowerPoint</Application>
  <PresentationFormat>Widescreen</PresentationFormat>
  <Paragraphs>92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Bradley Hand ITC</vt:lpstr>
      <vt:lpstr>Calibri</vt:lpstr>
      <vt:lpstr>Calibri Light</vt:lpstr>
      <vt:lpstr>Circular</vt:lpstr>
      <vt:lpstr>Impact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Asus laptop</dc:creator>
  <cp:lastModifiedBy>Aaron Pipkorn</cp:lastModifiedBy>
  <cp:revision>6</cp:revision>
  <dcterms:created xsi:type="dcterms:W3CDTF">2019-11-27T20:47:44Z</dcterms:created>
  <dcterms:modified xsi:type="dcterms:W3CDTF">2025-07-25T03:54:48Z</dcterms:modified>
</cp:coreProperties>
</file>